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9" r:id="rId3"/>
    <p:sldId id="260" r:id="rId4"/>
    <p:sldId id="257" r:id="rId5"/>
    <p:sldId id="258" r:id="rId6"/>
    <p:sldId id="261" r:id="rId7"/>
    <p:sldId id="269" r:id="rId8"/>
    <p:sldId id="268" r:id="rId9"/>
    <p:sldId id="267" r:id="rId10"/>
    <p:sldId id="270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1AFD6-A15E-46E0-AD49-7E8766BE06AD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1D939-EB2D-473B-86D9-76EDCDF4A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06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838712-7C24-4BA4-A6C8-A166EECF246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D1330-1E1D-4FBB-87F1-744DADE9A87B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EEB3-8992-4283-B5B4-CC9F486C4C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D1330-1E1D-4FBB-87F1-744DADE9A87B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EEB3-8992-4283-B5B4-CC9F486C4C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D1330-1E1D-4FBB-87F1-744DADE9A87B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EEB3-8992-4283-B5B4-CC9F486C4C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D1330-1E1D-4FBB-87F1-744DADE9A87B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EEB3-8992-4283-B5B4-CC9F486C4C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D1330-1E1D-4FBB-87F1-744DADE9A87B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EEB3-8992-4283-B5B4-CC9F486C4C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D1330-1E1D-4FBB-87F1-744DADE9A87B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EEB3-8992-4283-B5B4-CC9F486C4C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D1330-1E1D-4FBB-87F1-744DADE9A87B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EEB3-8992-4283-B5B4-CC9F486C4C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D1330-1E1D-4FBB-87F1-744DADE9A87B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EEB3-8992-4283-B5B4-CC9F486C4C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D1330-1E1D-4FBB-87F1-744DADE9A87B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EEB3-8992-4283-B5B4-CC9F486C4C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D1330-1E1D-4FBB-87F1-744DADE9A87B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EEB3-8992-4283-B5B4-CC9F486C4CF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D1330-1E1D-4FBB-87F1-744DADE9A87B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DAEEB3-8992-4283-B5B4-CC9F486C4CF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EDAEEB3-8992-4283-B5B4-CC9F486C4C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EFD1330-1E1D-4FBB-87F1-744DADE9A87B}" type="datetimeFigureOut">
              <a:rPr lang="en-US" smtClean="0"/>
              <a:t>3/14/2016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Word Sense </a:t>
            </a:r>
            <a:r>
              <a:rPr lang="en-US" dirty="0"/>
              <a:t>Disambiguation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Marwah</a:t>
            </a:r>
            <a:r>
              <a:rPr lang="en-US" dirty="0" smtClean="0"/>
              <a:t> </a:t>
            </a:r>
            <a:r>
              <a:rPr lang="en-US" dirty="0" err="1" smtClean="0"/>
              <a:t>ALian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738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Arabic Word Sense Disambiguation researches: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Semi-Supervised Method for Arabic Word Sense Disambiguation Using a Weighted Directed </a:t>
            </a:r>
            <a:r>
              <a:rPr lang="en-US" dirty="0" err="1" smtClean="0"/>
              <a:t>Graph,Laroussi</a:t>
            </a:r>
            <a:r>
              <a:rPr lang="en-US" dirty="0" smtClean="0"/>
              <a:t> </a:t>
            </a:r>
            <a:r>
              <a:rPr lang="en-US" dirty="0" err="1"/>
              <a:t>Merhbene,Anis</a:t>
            </a:r>
            <a:r>
              <a:rPr lang="en-US" dirty="0"/>
              <a:t> </a:t>
            </a:r>
            <a:r>
              <a:rPr lang="en-US" dirty="0" err="1"/>
              <a:t>Zouaghi</a:t>
            </a:r>
            <a:r>
              <a:rPr lang="en-US" dirty="0"/>
              <a:t>, </a:t>
            </a:r>
            <a:r>
              <a:rPr lang="en-US" dirty="0" err="1"/>
              <a:t>Mounir</a:t>
            </a:r>
            <a:r>
              <a:rPr lang="en-US" dirty="0"/>
              <a:t> Zrigui,2013</a:t>
            </a:r>
          </a:p>
          <a:p>
            <a:endParaRPr lang="en-US" dirty="0"/>
          </a:p>
          <a:p>
            <a:r>
              <a:rPr lang="en-US" dirty="0"/>
              <a:t>Ambiguous Arabic Words Disambiguation: The results, </a:t>
            </a:r>
            <a:r>
              <a:rPr lang="en-US" dirty="0" err="1"/>
              <a:t>Laroussi</a:t>
            </a:r>
            <a:r>
              <a:rPr lang="en-US" dirty="0"/>
              <a:t> </a:t>
            </a:r>
            <a:r>
              <a:rPr lang="en-US" dirty="0" err="1"/>
              <a:t>Merhbene,Anis</a:t>
            </a:r>
            <a:r>
              <a:rPr lang="en-US" dirty="0"/>
              <a:t> </a:t>
            </a:r>
            <a:r>
              <a:rPr lang="en-US" dirty="0" err="1"/>
              <a:t>Zouaghi</a:t>
            </a:r>
            <a:r>
              <a:rPr lang="en-US" dirty="0"/>
              <a:t>, </a:t>
            </a:r>
            <a:r>
              <a:rPr lang="en-US" dirty="0" err="1"/>
              <a:t>Mounir</a:t>
            </a:r>
            <a:r>
              <a:rPr lang="en-US" dirty="0"/>
              <a:t> Zrigui,2009</a:t>
            </a:r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Hybrid Approach for Arabic Word Sense </a:t>
            </a:r>
            <a:r>
              <a:rPr lang="en-US" dirty="0" smtClean="0"/>
              <a:t>Disambiguation, ANIS ZOUAGHI,2012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Using </a:t>
            </a:r>
            <a:r>
              <a:rPr lang="en-US" dirty="0" err="1"/>
              <a:t>Fuzzifiers</a:t>
            </a:r>
            <a:r>
              <a:rPr lang="en-US" dirty="0"/>
              <a:t> to Solve Word Sense </a:t>
            </a:r>
            <a:r>
              <a:rPr lang="en-US" dirty="0" err="1"/>
              <a:t>Ambiguation</a:t>
            </a:r>
            <a:r>
              <a:rPr lang="en-US" dirty="0"/>
              <a:t> in Arabic Language, </a:t>
            </a:r>
            <a:r>
              <a:rPr lang="en-US" dirty="0" err="1"/>
              <a:t>Madeeh</a:t>
            </a:r>
            <a:r>
              <a:rPr lang="en-US" dirty="0"/>
              <a:t> </a:t>
            </a:r>
            <a:r>
              <a:rPr lang="en-US" dirty="0" err="1"/>
              <a:t>Nayer</a:t>
            </a:r>
            <a:r>
              <a:rPr lang="en-US" dirty="0"/>
              <a:t> </a:t>
            </a:r>
            <a:r>
              <a:rPr lang="en-US" dirty="0" smtClean="0"/>
              <a:t>El-</a:t>
            </a:r>
            <a:r>
              <a:rPr lang="en-US" dirty="0" err="1" smtClean="0"/>
              <a:t>Gedawy</a:t>
            </a:r>
            <a:r>
              <a:rPr lang="en-US" dirty="0" smtClean="0"/>
              <a:t>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301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498802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2000" dirty="0" smtClean="0"/>
              <a:t>WSD is :</a:t>
            </a:r>
          </a:p>
          <a:p>
            <a:r>
              <a:rPr lang="en-US" sz="2000" dirty="0" smtClean="0"/>
              <a:t>one </a:t>
            </a:r>
            <a:r>
              <a:rPr lang="en-US" sz="2000" dirty="0"/>
              <a:t>of the central challenges in NLP.</a:t>
            </a:r>
          </a:p>
          <a:p>
            <a:r>
              <a:rPr lang="en-US" sz="2000" dirty="0"/>
              <a:t>Ubiquitous across all languages.</a:t>
            </a:r>
          </a:p>
          <a:p>
            <a:r>
              <a:rPr lang="en-US" sz="2000" dirty="0" smtClean="0"/>
              <a:t>Needed </a:t>
            </a:r>
            <a:r>
              <a:rPr lang="en-US" sz="2000" dirty="0"/>
              <a:t>in:</a:t>
            </a:r>
          </a:p>
          <a:p>
            <a:pPr lvl="1"/>
            <a:r>
              <a:rPr lang="en-US" b="1" dirty="0"/>
              <a:t>Machine Translation</a:t>
            </a:r>
            <a:r>
              <a:rPr lang="en-US" dirty="0"/>
              <a:t>: </a:t>
            </a:r>
            <a:r>
              <a:rPr lang="en-US" sz="1600" dirty="0"/>
              <a:t>For correct lexical choice.</a:t>
            </a:r>
          </a:p>
          <a:p>
            <a:pPr lvl="1"/>
            <a:r>
              <a:rPr lang="en-US" b="1" dirty="0"/>
              <a:t>Information Retrieval</a:t>
            </a:r>
            <a:r>
              <a:rPr lang="en-US" dirty="0"/>
              <a:t>: </a:t>
            </a:r>
            <a:r>
              <a:rPr lang="en-US" sz="1600" dirty="0"/>
              <a:t>Resolving ambiguity in queries.</a:t>
            </a:r>
          </a:p>
          <a:p>
            <a:pPr lvl="1"/>
            <a:r>
              <a:rPr lang="en-US" b="1" dirty="0"/>
              <a:t>Information Extraction</a:t>
            </a:r>
            <a:r>
              <a:rPr lang="en-US" dirty="0"/>
              <a:t>: </a:t>
            </a:r>
            <a:r>
              <a:rPr lang="en-US" sz="1600" dirty="0"/>
              <a:t>For accurate analysis of text.</a:t>
            </a:r>
            <a:r>
              <a:rPr lang="en-US" dirty="0"/>
              <a:t> </a:t>
            </a:r>
          </a:p>
          <a:p>
            <a:r>
              <a:rPr lang="en-US" sz="2000" dirty="0"/>
              <a:t>Computationally determining which </a:t>
            </a:r>
            <a:r>
              <a:rPr lang="en-US" sz="2000" b="1" i="1" u="sng" dirty="0"/>
              <a:t>sense</a:t>
            </a:r>
            <a:r>
              <a:rPr lang="en-US" sz="2000" dirty="0"/>
              <a:t> of a word is activated by its use in a particular </a:t>
            </a:r>
            <a:r>
              <a:rPr lang="en-US" sz="2000" b="1" i="1" u="sng" dirty="0"/>
              <a:t>context</a:t>
            </a:r>
            <a:r>
              <a:rPr lang="en-US" sz="2000" dirty="0"/>
              <a:t>.</a:t>
            </a:r>
          </a:p>
          <a:p>
            <a:pPr lvl="3"/>
            <a:r>
              <a:rPr lang="en-US" dirty="0"/>
              <a:t>E.g. I am going to withdraw money from the </a:t>
            </a:r>
            <a:r>
              <a:rPr lang="en-US" b="1" i="1" dirty="0"/>
              <a:t>bank</a:t>
            </a:r>
            <a:r>
              <a:rPr lang="en-US" b="1" i="1" dirty="0" smtClean="0"/>
              <a:t>.</a:t>
            </a:r>
          </a:p>
          <a:p>
            <a:r>
              <a:rPr lang="en-US" sz="2000" dirty="0"/>
              <a:t>A classification problem</a:t>
            </a:r>
            <a:r>
              <a:rPr lang="en-US" sz="2000" dirty="0" smtClean="0"/>
              <a:t>:</a:t>
            </a:r>
            <a:endParaRPr lang="en-US" sz="2000" dirty="0"/>
          </a:p>
          <a:p>
            <a:pPr lvl="3"/>
            <a:r>
              <a:rPr lang="en-US" dirty="0"/>
              <a:t>Senses </a:t>
            </a:r>
            <a:r>
              <a:rPr lang="en-US" dirty="0">
                <a:sym typeface="Wingdings" pitchFamily="2" charset="2"/>
              </a:rPr>
              <a:t> Classes</a:t>
            </a:r>
          </a:p>
          <a:p>
            <a:pPr lvl="3"/>
            <a:r>
              <a:rPr lang="en-US" dirty="0">
                <a:sym typeface="Wingdings" pitchFamily="2" charset="2"/>
              </a:rPr>
              <a:t>Context  </a:t>
            </a:r>
            <a:r>
              <a:rPr lang="en-US" dirty="0" smtClean="0">
                <a:sym typeface="Wingdings" pitchFamily="2" charset="2"/>
              </a:rPr>
              <a:t>Evidence</a:t>
            </a:r>
            <a:endParaRPr lang="en-US" b="1" i="1" dirty="0"/>
          </a:p>
          <a:p>
            <a:r>
              <a:rPr lang="en-US" sz="2000" dirty="0"/>
              <a:t>One issue with all the work on Arabic WSD is the problem of researchers not using a standard data set to allow for benchmarking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7746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Madeeh</a:t>
            </a:r>
            <a:r>
              <a:rPr lang="en-US" dirty="0"/>
              <a:t> </a:t>
            </a:r>
            <a:r>
              <a:rPr lang="en-US" dirty="0" err="1"/>
              <a:t>Nayer</a:t>
            </a:r>
            <a:r>
              <a:rPr lang="en-US" dirty="0"/>
              <a:t> </a:t>
            </a:r>
            <a:r>
              <a:rPr lang="en-US" dirty="0" smtClean="0"/>
              <a:t>El-</a:t>
            </a:r>
            <a:r>
              <a:rPr lang="en-US" dirty="0" err="1" smtClean="0"/>
              <a:t>Gedawy</a:t>
            </a:r>
            <a:r>
              <a:rPr lang="en-US" dirty="0" smtClean="0"/>
              <a:t>, “Using </a:t>
            </a:r>
            <a:r>
              <a:rPr lang="en-US" dirty="0" err="1"/>
              <a:t>Fuzzifiers</a:t>
            </a:r>
            <a:r>
              <a:rPr lang="en-US" dirty="0"/>
              <a:t> to Solve Word Sense </a:t>
            </a:r>
            <a:r>
              <a:rPr lang="en-US" dirty="0" err="1"/>
              <a:t>Ambiguation</a:t>
            </a:r>
            <a:r>
              <a:rPr lang="en-US" dirty="0"/>
              <a:t> in Arabic </a:t>
            </a:r>
            <a:r>
              <a:rPr lang="en-US" dirty="0" smtClean="0"/>
              <a:t>Language”, 2013.</a:t>
            </a:r>
          </a:p>
          <a:p>
            <a:r>
              <a:rPr lang="en-US" dirty="0" err="1" smtClean="0"/>
              <a:t>ImedZitouni</a:t>
            </a:r>
            <a:r>
              <a:rPr lang="en-US" dirty="0" smtClean="0"/>
              <a:t>, “Natural Language Processing of Semitic Languages”, Springer, 2014</a:t>
            </a:r>
          </a:p>
          <a:p>
            <a:r>
              <a:rPr lang="en-US" dirty="0" err="1"/>
              <a:t>Laroussi</a:t>
            </a:r>
            <a:r>
              <a:rPr lang="en-US" dirty="0"/>
              <a:t> </a:t>
            </a:r>
            <a:r>
              <a:rPr lang="en-US" dirty="0" err="1"/>
              <a:t>Merhbene,Anis</a:t>
            </a:r>
            <a:r>
              <a:rPr lang="en-US" dirty="0"/>
              <a:t> </a:t>
            </a:r>
            <a:r>
              <a:rPr lang="en-US" dirty="0" err="1"/>
              <a:t>Zouaghi</a:t>
            </a:r>
            <a:r>
              <a:rPr lang="en-US" dirty="0"/>
              <a:t>, </a:t>
            </a:r>
            <a:r>
              <a:rPr lang="en-US" dirty="0" err="1"/>
              <a:t>Mounir</a:t>
            </a:r>
            <a:r>
              <a:rPr lang="en-US" dirty="0"/>
              <a:t> </a:t>
            </a:r>
            <a:r>
              <a:rPr lang="en-US" dirty="0" err="1"/>
              <a:t>Zrigui</a:t>
            </a:r>
            <a:r>
              <a:rPr lang="en-US" dirty="0" smtClean="0"/>
              <a:t>, Ambiguous </a:t>
            </a:r>
            <a:r>
              <a:rPr lang="en-US" dirty="0"/>
              <a:t>Arabic Words Disambiguation: The results</a:t>
            </a:r>
            <a:r>
              <a:rPr lang="en-US" dirty="0" smtClean="0"/>
              <a:t>,</a:t>
            </a:r>
            <a:r>
              <a:rPr lang="en-US" dirty="0"/>
              <a:t> 2009 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481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Sense Disambiguation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Word </a:t>
            </a:r>
            <a:r>
              <a:rPr lang="en-US" dirty="0"/>
              <a:t>sense disambiguation or discrimination (WSD) is the task of classifying a token (in context) into one of several predefined classes </a:t>
            </a:r>
            <a:r>
              <a:rPr lang="en-US" dirty="0" smtClean="0"/>
              <a:t>.</a:t>
            </a:r>
          </a:p>
          <a:p>
            <a:r>
              <a:rPr lang="en-US" dirty="0"/>
              <a:t>WSD/WSI is considered one of the hardest tasks in artificial intelligence (AI). </a:t>
            </a:r>
            <a:endParaRPr lang="en-US" dirty="0" smtClean="0"/>
          </a:p>
          <a:p>
            <a:r>
              <a:rPr lang="en-US" sz="2000" dirty="0"/>
              <a:t>Computationally determining which </a:t>
            </a:r>
            <a:r>
              <a:rPr lang="en-US" sz="2000" b="1" i="1" u="sng" dirty="0"/>
              <a:t>sense</a:t>
            </a:r>
            <a:r>
              <a:rPr lang="en-US" sz="2000" dirty="0"/>
              <a:t> of a word is activated by its use in a particular </a:t>
            </a:r>
            <a:r>
              <a:rPr lang="en-US" sz="2000" b="1" i="1" u="sng" dirty="0"/>
              <a:t>context</a:t>
            </a:r>
            <a:r>
              <a:rPr lang="en-US" sz="2000" dirty="0"/>
              <a:t>.</a:t>
            </a:r>
          </a:p>
          <a:p>
            <a:pPr lvl="3"/>
            <a:r>
              <a:rPr lang="en-US" dirty="0"/>
              <a:t>E.g. I am going to withdraw money from the </a:t>
            </a:r>
            <a:r>
              <a:rPr lang="en-US" b="1" i="1" dirty="0"/>
              <a:t>bank.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WSD requires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often requires not only linguistic knowledge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but also knowledge of the world (facts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 </a:t>
            </a:r>
            <a:r>
              <a:rPr lang="en-US" dirty="0"/>
              <a:t>For </a:t>
            </a:r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we use world knowledge to decide that the intended sense of ‘bass’ in ‘they got a grilled bass’ is a fish, and not a musical instrument (since we know that typically one would grill fish, not instruments)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46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hilosophies </a:t>
            </a:r>
            <a:r>
              <a:rPr lang="en-US" dirty="0"/>
              <a:t>for dealing with WSD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main philosophies for dealing with WSD: deep approaches and shallow approaches; </a:t>
            </a:r>
            <a:endParaRPr lang="en-US" dirty="0" smtClean="0"/>
          </a:p>
          <a:p>
            <a:r>
              <a:rPr lang="en-US" dirty="0" smtClean="0"/>
              <a:t>Shallow </a:t>
            </a:r>
            <a:r>
              <a:rPr lang="en-US" dirty="0"/>
              <a:t>approaches don't try to understand the text. They just consider the surrounding words. It depends on the rule of: "one sense per discourse" as a generalization for "one sense per collocation" </a:t>
            </a:r>
            <a:r>
              <a:rPr lang="en-US" dirty="0" smtClean="0"/>
              <a:t>rule; </a:t>
            </a:r>
            <a:r>
              <a:rPr lang="en-US" dirty="0"/>
              <a:t>where words are </a:t>
            </a:r>
            <a:r>
              <a:rPr lang="en-US" dirty="0" err="1"/>
              <a:t>syntagmatically</a:t>
            </a:r>
            <a:r>
              <a:rPr lang="en-US" dirty="0"/>
              <a:t> related as they tend to appear together in same </a:t>
            </a:r>
            <a:r>
              <a:rPr lang="en-US" dirty="0" err="1"/>
              <a:t>syntagma</a:t>
            </a:r>
            <a:r>
              <a:rPr lang="en-US" dirty="0"/>
              <a:t> (sentence) 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This </a:t>
            </a:r>
            <a:r>
              <a:rPr lang="en-US" dirty="0"/>
              <a:t>approach uses a training corpus of words tagged with their word senses. Actually, it gives better results in practice, but of course it can be confused by tricky sentences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196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Difficulty in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Comparing and evaluating different WSD approaches is difficult because of the different training sets, test sets, and knowledge resources adopted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WSD is very important in many Information Retrieval (IR) aspects: filtering results, better ranking, giving suggestions, and query </a:t>
            </a:r>
            <a:r>
              <a:rPr lang="en-US" dirty="0" smtClean="0"/>
              <a:t>expansion. </a:t>
            </a:r>
          </a:p>
          <a:p>
            <a:r>
              <a:rPr lang="en-US" dirty="0" smtClean="0"/>
              <a:t>WSD </a:t>
            </a:r>
            <a:r>
              <a:rPr lang="en-US" dirty="0"/>
              <a:t>affects the recall and precision of any text mining (TM) classifier.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367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WSD in Semitic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WSD and WSI in Semitic languages such as </a:t>
            </a:r>
            <a:r>
              <a:rPr lang="en-US" dirty="0" smtClean="0"/>
              <a:t>Arabic have </a:t>
            </a:r>
            <a:r>
              <a:rPr lang="en-US" dirty="0"/>
              <a:t>greater challenges than in English. This is due to the fact that 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(1) in many cases short vowels are only represented via diacritics that are often omitted in modern writing, and</a:t>
            </a:r>
          </a:p>
          <a:p>
            <a:r>
              <a:rPr lang="en-US" dirty="0"/>
              <a:t> (2) several frequent prepositions, and many types of pronouns (e.g., possessive or prepositional pronouns) are expressed as agglutinated affixes. </a:t>
            </a:r>
            <a:endParaRPr lang="en-US" dirty="0" smtClean="0"/>
          </a:p>
          <a:p>
            <a:r>
              <a:rPr lang="en-US" dirty="0" smtClean="0"/>
              <a:t>Hence </a:t>
            </a:r>
            <a:r>
              <a:rPr lang="en-US" dirty="0"/>
              <a:t>the biggest challenge for Semitic language semantic processing for WSD is determining the appropriate unit of meaning that is relevant for WSD/WSI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683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51719"/>
            <a:ext cx="7467600" cy="4873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Knowledge Based Approaches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WSD using </a:t>
            </a:r>
            <a:r>
              <a:rPr lang="en-US" dirty="0" err="1" smtClean="0"/>
              <a:t>Selectional</a:t>
            </a:r>
            <a:r>
              <a:rPr lang="en-US" dirty="0" smtClean="0"/>
              <a:t> Preferences (or restrictions)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Overlap Based Approaches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Machine Learning Based Approaches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Supervised </a:t>
            </a:r>
            <a:r>
              <a:rPr lang="en-US" dirty="0" smtClean="0"/>
              <a:t>Approaches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Semi-supervised Algorithms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Unsupervised Algorithms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Hybrid Approaches</a:t>
            </a:r>
          </a:p>
          <a:p>
            <a:pPr eaLnBrk="1" hangingPunct="1">
              <a:lnSpc>
                <a:spcPct val="90000"/>
              </a:lnSpc>
            </a:pPr>
            <a:endParaRPr lang="en-US" sz="2200" b="1" dirty="0" smtClean="0"/>
          </a:p>
          <a:p>
            <a:pPr eaLnBrk="1" hangingPunct="1">
              <a:lnSpc>
                <a:spcPct val="90000"/>
              </a:lnSpc>
            </a:pPr>
            <a:endParaRPr lang="en-US" sz="2200" dirty="0" smtClean="0"/>
          </a:p>
        </p:txBody>
      </p:sp>
      <p:sp>
        <p:nvSpPr>
          <p:cNvPr id="2" name="Slide Number Placeholder 3"/>
          <p:cNvSpPr txBox="1">
            <a:spLocks noGrp="1"/>
          </p:cNvSpPr>
          <p:nvPr/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fld id="{1A896988-79FD-4B72-ABD8-3AE255941B1A}" type="slidenum">
              <a:rPr lang="en-US" sz="1400" b="1">
                <a:solidFill>
                  <a:srgbClr val="FFFFFF"/>
                </a:solidFill>
                <a:latin typeface="+mn-lt"/>
              </a:rPr>
              <a:pPr algn="ctr">
                <a:defRPr/>
              </a:pPr>
              <a:t>7</a:t>
            </a:fld>
            <a:endParaRPr lang="en-US" sz="14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539552" y="404664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WSD Approaches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7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0392" y="413792"/>
            <a:ext cx="7620000" cy="1143000"/>
          </a:xfrm>
        </p:spPr>
        <p:txBody>
          <a:bodyPr/>
          <a:lstStyle/>
          <a:p>
            <a:r>
              <a:rPr lang="en-US" dirty="0" smtClean="0"/>
              <a:t>WSD Approaches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Knowledge Based Approaches</a:t>
            </a:r>
          </a:p>
          <a:p>
            <a:pPr lvl="1"/>
            <a:r>
              <a:rPr lang="en-US" dirty="0"/>
              <a:t>Rely on knowledge resources like </a:t>
            </a:r>
            <a:r>
              <a:rPr lang="en-US" dirty="0" err="1"/>
              <a:t>WordNet</a:t>
            </a:r>
            <a:r>
              <a:rPr lang="en-US" dirty="0"/>
              <a:t>, Thesaurus etc.</a:t>
            </a:r>
          </a:p>
          <a:p>
            <a:pPr lvl="1"/>
            <a:r>
              <a:rPr lang="en-US" dirty="0"/>
              <a:t>May use grammar rules for disambiguation.</a:t>
            </a:r>
          </a:p>
          <a:p>
            <a:pPr lvl="1"/>
            <a:r>
              <a:rPr lang="en-US" dirty="0"/>
              <a:t>May use hand coded rules for disambiguation.</a:t>
            </a:r>
          </a:p>
          <a:p>
            <a:r>
              <a:rPr lang="en-US" sz="2800" dirty="0"/>
              <a:t>Machine Learning Based Approaches</a:t>
            </a:r>
          </a:p>
          <a:p>
            <a:pPr lvl="1"/>
            <a:r>
              <a:rPr lang="en-US" dirty="0"/>
              <a:t>Rely on corpus evidence.</a:t>
            </a:r>
          </a:p>
          <a:p>
            <a:pPr lvl="1"/>
            <a:r>
              <a:rPr lang="en-US" dirty="0"/>
              <a:t>Train a model using tagged or untagged corpus.</a:t>
            </a:r>
          </a:p>
          <a:p>
            <a:pPr lvl="1"/>
            <a:r>
              <a:rPr lang="en-US" dirty="0"/>
              <a:t>Probabilistic/Statistical models. </a:t>
            </a:r>
          </a:p>
          <a:p>
            <a:r>
              <a:rPr lang="en-US" sz="2800" dirty="0"/>
              <a:t>Hybrid Approaches</a:t>
            </a:r>
          </a:p>
          <a:p>
            <a:pPr marL="546100" lvl="2">
              <a:spcBef>
                <a:spcPts val="600"/>
              </a:spcBef>
              <a:buSzPct val="70000"/>
            </a:pPr>
            <a:r>
              <a:rPr lang="en-US" sz="2100" dirty="0"/>
              <a:t>Use corpus evidence as well as semantic relations form </a:t>
            </a:r>
            <a:r>
              <a:rPr lang="en-US" sz="2100" dirty="0" err="1"/>
              <a:t>WordNet</a:t>
            </a:r>
            <a:r>
              <a:rPr lang="en-US" sz="21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969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92888" cy="1143000"/>
          </a:xfrm>
        </p:spPr>
        <p:txBody>
          <a:bodyPr/>
          <a:lstStyle/>
          <a:p>
            <a:r>
              <a:rPr lang="en-US" sz="2800" dirty="0"/>
              <a:t>Example of signatures describing the possible meanings of the word “</a:t>
            </a:r>
            <a:r>
              <a:rPr lang="ar-JO" sz="2800" dirty="0" smtClean="0"/>
              <a:t>عین</a:t>
            </a:r>
            <a:r>
              <a:rPr lang="en-US" sz="2800" dirty="0" smtClean="0"/>
              <a:t>”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74190"/>
            <a:ext cx="5512073" cy="5639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93165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3349</TotalTime>
  <Words>758</Words>
  <Application>Microsoft Office PowerPoint</Application>
  <PresentationFormat>On-screen Show (4:3)</PresentationFormat>
  <Paragraphs>74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Adjacency</vt:lpstr>
      <vt:lpstr>Word Sense Disambiguation</vt:lpstr>
      <vt:lpstr>Word Sense Disambiguation</vt:lpstr>
      <vt:lpstr>WSD requires</vt:lpstr>
      <vt:lpstr>Philosophies for dealing with WSD</vt:lpstr>
      <vt:lpstr>Difficulty in Evaluation</vt:lpstr>
      <vt:lpstr>WSD in Semitic Languages</vt:lpstr>
      <vt:lpstr>PowerPoint Presentation</vt:lpstr>
      <vt:lpstr>WSD Approaches</vt:lpstr>
      <vt:lpstr>Example of signatures describing the possible meanings of the word “عین”</vt:lpstr>
      <vt:lpstr>Arabic Word Sense Disambiguation researches:</vt:lpstr>
      <vt:lpstr>Summary</vt:lpstr>
      <vt:lpstr>References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Sense Disambiguity</dc:title>
  <dc:creator>Marwah</dc:creator>
  <cp:lastModifiedBy>Marwah</cp:lastModifiedBy>
  <cp:revision>13</cp:revision>
  <dcterms:created xsi:type="dcterms:W3CDTF">2016-03-13T22:38:55Z</dcterms:created>
  <dcterms:modified xsi:type="dcterms:W3CDTF">2016-03-16T06:28:51Z</dcterms:modified>
</cp:coreProperties>
</file>