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9"/>
  </p:notesMasterIdLst>
  <p:sldIdLst>
    <p:sldId id="256" r:id="rId2"/>
    <p:sldId id="327" r:id="rId3"/>
    <p:sldId id="257" r:id="rId4"/>
    <p:sldId id="299" r:id="rId5"/>
    <p:sldId id="329" r:id="rId6"/>
    <p:sldId id="330" r:id="rId7"/>
    <p:sldId id="328" r:id="rId8"/>
    <p:sldId id="341" r:id="rId9"/>
    <p:sldId id="331" r:id="rId10"/>
    <p:sldId id="332" r:id="rId11"/>
    <p:sldId id="334" r:id="rId12"/>
    <p:sldId id="335" r:id="rId13"/>
    <p:sldId id="345" r:id="rId14"/>
    <p:sldId id="333" r:id="rId15"/>
    <p:sldId id="337" r:id="rId16"/>
    <p:sldId id="338" r:id="rId17"/>
    <p:sldId id="339" r:id="rId18"/>
    <p:sldId id="342" r:id="rId19"/>
    <p:sldId id="343" r:id="rId20"/>
    <p:sldId id="344" r:id="rId21"/>
    <p:sldId id="349" r:id="rId22"/>
    <p:sldId id="350" r:id="rId23"/>
    <p:sldId id="351" r:id="rId24"/>
    <p:sldId id="352" r:id="rId25"/>
    <p:sldId id="353" r:id="rId26"/>
    <p:sldId id="325" r:id="rId27"/>
    <p:sldId id="29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9" autoAdjust="0"/>
    <p:restoredTop sz="89324" autoAdjust="0"/>
  </p:normalViewPr>
  <p:slideViewPr>
    <p:cSldViewPr snapToGrid="0">
      <p:cViewPr>
        <p:scale>
          <a:sx n="71" d="100"/>
          <a:sy n="71" d="100"/>
        </p:scale>
        <p:origin x="-75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808DF-5E66-4357-9875-6FFD1395D04A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B1A6E-105B-470F-9C55-DC312E3824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52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B1A6E-105B-470F-9C55-DC312E3824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1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B1A6E-105B-470F-9C55-DC312E3824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34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sematic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B1A6E-105B-470F-9C55-DC312E3824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09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B1A6E-105B-470F-9C55-DC312E3824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99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B1A6E-105B-470F-9C55-DC312E38248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18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70053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 cap="all">
                <a:solidFill>
                  <a:schemeClr val="accent2"/>
                </a:solidFill>
                <a:latin typeface="Helvetica 55 Roman" panose="020B0500000000000000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1025" y="3622279"/>
            <a:ext cx="10993715" cy="303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068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9E9F-77B7-423F-A61A-8CBBFA321D9B}" type="datetime4">
              <a:rPr lang="en-US" smtClean="0"/>
              <a:t>October 10, 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71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9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941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EC27-CB88-4ED5-B837-D8A09DC9E304}" type="datetime4">
              <a:rPr lang="en-US" smtClean="0"/>
              <a:t>October 10, 2017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77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1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094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98696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98696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223-B8E2-4CE5-9491-592DDBF5AEAE}" type="datetime4">
              <a:rPr lang="en-US" smtClean="0"/>
              <a:t>October 10, 2017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41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5393102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288916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709" y="2250892"/>
            <a:ext cx="5393099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3288916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7C89E-51EB-4A3E-82D4-3838D6AECA45}" type="datetime4">
              <a:rPr lang="en-US" smtClean="0"/>
              <a:t>October 10, 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7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3175-4C40-48E8-B10A-08B452FB9FA9}" type="datetime4">
              <a:rPr lang="en-US" smtClean="0"/>
              <a:t>October 10,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3A05-DF03-40BE-8C8A-D928A3806616}" type="datetime4">
              <a:rPr lang="en-US" smtClean="0"/>
              <a:t>October 10, 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5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393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511A-C504-46AF-8775-A7D3DA797610}" type="datetime4">
              <a:rPr lang="en-US" smtClean="0"/>
              <a:t>October 10, 2017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74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366685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6B79B7C-048B-4DBD-B6BD-4A53C1B9B103}" type="datetime4">
              <a:rPr lang="en-US" smtClean="0"/>
              <a:t>October 10,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362359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366685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B33EB8A-CBE6-4388-AD79-CE6F94EE9E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105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15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125000"/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imah_1999@yahoo.com" TargetMode="External"/><Relationship Id="rId2" Type="http://schemas.openxmlformats.org/officeDocument/2006/relationships/hyperlink" Target="mailto:Dima.suleiman@ju.edu.j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blp.uni-trier.de/db/conf/fire/fire2016w.html#GharaviBZV1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pPr algn="just"/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Deep Learning Based Technique for Plagiarism Detection in Arabic Texts</a:t>
            </a:r>
            <a:endParaRPr lang="en-US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668871"/>
            <a:ext cx="10993546" cy="700536"/>
          </a:xfrm>
        </p:spPr>
        <p:txBody>
          <a:bodyPr/>
          <a:lstStyle/>
          <a:p>
            <a:r>
              <a:rPr lang="en-US" b="1" cap="none" dirty="0" smtClean="0">
                <a:latin typeface="Times New Roman" pitchFamily="18" charset="0"/>
                <a:cs typeface="Times New Roman" pitchFamily="18" charset="0"/>
              </a:rPr>
              <a:t>Dima Suleiman, </a:t>
            </a:r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Arafat Awajan and </a:t>
            </a:r>
            <a:r>
              <a:rPr lang="en-US" cap="none" dirty="0" err="1">
                <a:latin typeface="Times New Roman" pitchFamily="18" charset="0"/>
                <a:cs typeface="Times New Roman" pitchFamily="18" charset="0"/>
              </a:rPr>
              <a:t>Nailah</a:t>
            </a:r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 Al-</a:t>
            </a:r>
            <a:r>
              <a:rPr lang="en-US" cap="none" dirty="0" err="1">
                <a:latin typeface="Times New Roman" pitchFamily="18" charset="0"/>
                <a:cs typeface="Times New Roman" pitchFamily="18" charset="0"/>
              </a:rPr>
              <a:t>Madi</a:t>
            </a:r>
            <a:endParaRPr lang="en-US" cap="none" dirty="0">
              <a:latin typeface="Times New Roman" pitchFamily="18" charset="0"/>
              <a:cs typeface="Times New Roman" pitchFamily="18" charset="0"/>
            </a:endParaRPr>
          </a:p>
          <a:p>
            <a:endParaRPr lang="en-US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8455" y="5906280"/>
            <a:ext cx="7203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International Conference on new Trends in Computing Sciences (ICTCS2017)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3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Background (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Word2vec)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9511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Word vector representation can be computed by applying neural network on very large dataset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Mikolov and 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colleagues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proposed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what is called word2vec which consists of two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models*: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Continuous Bag-of-Words Model (CBOW) and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Continuous Skip-gram Model (Skip-gram)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1100" dirty="0" smtClean="0"/>
              <a:t>*</a:t>
            </a:r>
            <a:r>
              <a:rPr lang="en-US" sz="1100" dirty="0"/>
              <a:t>Mikolov</a:t>
            </a:r>
            <a:r>
              <a:rPr lang="en-US" sz="1100" dirty="0" smtClean="0"/>
              <a:t>, T., Chen, K., </a:t>
            </a:r>
            <a:r>
              <a:rPr lang="en-US" sz="1100" dirty="0" err="1" smtClean="0"/>
              <a:t>Corrado</a:t>
            </a:r>
            <a:r>
              <a:rPr lang="en-US" sz="1100" dirty="0" smtClean="0"/>
              <a:t>, G., &amp; Dean, J. (2013). Efficient estimation of word representations in vector space. In ICLR.</a:t>
            </a:r>
          </a:p>
          <a:p>
            <a:endParaRPr lang="en-US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7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Background (Word2vec)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642" y="2516455"/>
            <a:ext cx="5218974" cy="10138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Continuous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Bag-of-Words model (CBOW), which predicts the current word depending on neighboring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00799" y="2514597"/>
            <a:ext cx="56253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50000"/>
            </a:pP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Continuous 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Skip-gram model (Skip-gram) where the current word is the input and the model predicts the surrounding words. </a:t>
            </a:r>
          </a:p>
        </p:txBody>
      </p:sp>
      <p:sp>
        <p:nvSpPr>
          <p:cNvPr id="8" name="Rectangle 7"/>
          <p:cNvSpPr/>
          <p:nvPr/>
        </p:nvSpPr>
        <p:spPr>
          <a:xfrm>
            <a:off x="766482" y="1688651"/>
            <a:ext cx="1104451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both models, sliding window is 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used with size n, in this example n = 5.</a:t>
            </a:r>
          </a:p>
          <a:p>
            <a:pPr algn="ctr"/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window keeps sliding over the whole corpus recursively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199094" y="2608729"/>
            <a:ext cx="0" cy="3759981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4091" y="6454581"/>
            <a:ext cx="110534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</a:t>
            </a:r>
            <a:r>
              <a:rPr lang="en-US" sz="1600" dirty="0" smtClean="0"/>
              <a:t>2 </a:t>
            </a:r>
            <a:r>
              <a:rPr lang="en-US" sz="1600" dirty="0"/>
              <a:t>- CBOW and Skip-gram models </a:t>
            </a:r>
            <a:r>
              <a:rPr lang="en-US" sz="1600" dirty="0" smtClean="0"/>
              <a:t>architecture[</a:t>
            </a:r>
            <a:r>
              <a:rPr lang="en-US" sz="1600" dirty="0"/>
              <a:t>Mikolov, T., Chen, K., </a:t>
            </a:r>
            <a:r>
              <a:rPr lang="en-US" sz="1600" dirty="0" err="1"/>
              <a:t>Corrado</a:t>
            </a:r>
            <a:r>
              <a:rPr lang="en-US" sz="1600" dirty="0"/>
              <a:t>, G., &amp; Dean, J. (2013</a:t>
            </a:r>
            <a:r>
              <a:rPr lang="en-US" sz="1600" dirty="0" smtClean="0"/>
              <a:t>).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29" y="3530260"/>
            <a:ext cx="51816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235" y="3578031"/>
            <a:ext cx="4629150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08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Background (Word2vec)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553" y="3623179"/>
            <a:ext cx="6051177" cy="2629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2200834" y="6218365"/>
            <a:ext cx="8476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  <a:cs typeface="Times New Roman" pitchFamily="18" charset="0"/>
              </a:rPr>
              <a:t>Figure </a:t>
            </a:r>
            <a:r>
              <a:rPr lang="en-US" dirty="0" smtClean="0">
                <a:latin typeface="Calibri" pitchFamily="34" charset="0"/>
                <a:cs typeface="Times New Roman" pitchFamily="18" charset="0"/>
              </a:rPr>
              <a:t>3 </a:t>
            </a:r>
            <a:r>
              <a:rPr lang="en-US" dirty="0">
                <a:latin typeface="Calibri" pitchFamily="34" charset="0"/>
                <a:cs typeface="Times New Roman" pitchFamily="18" charset="0"/>
              </a:rPr>
              <a:t>- Distributed representation of two words</a:t>
            </a:r>
            <a:r>
              <a:rPr lang="en-US" dirty="0" smtClean="0">
                <a:latin typeface="Calibri" pitchFamily="34" charset="0"/>
                <a:cs typeface="Times New Roman" pitchFamily="18" charset="0"/>
              </a:rPr>
              <a:t>: Man</a:t>
            </a:r>
            <a:r>
              <a:rPr lang="en-US" dirty="0">
                <a:latin typeface="Calibri" pitchFamily="34" charset="0"/>
                <a:cs typeface="Times New Roman" pitchFamily="18" charset="0"/>
              </a:rPr>
              <a:t>, Woman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22729" y="1909044"/>
            <a:ext cx="11524130" cy="44240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25000"/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5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eature of Vectors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“Man” and “Woman” words after using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word2vec shown in Figure 3 </a:t>
            </a:r>
          </a:p>
          <a:p>
            <a:pPr marL="285750" indent="-285750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weight between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“Man”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“Woman”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</a:t>
            </a:r>
          </a:p>
          <a:p>
            <a:pPr marL="285750" indent="-2857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weight between “Man” and “Table” is low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05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Background (Word2vec)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61564"/>
            <a:ext cx="11029615" cy="2877671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Representing words as vectors simplifies performing algebraic operations such as addition and subtraction of two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vectors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 the result of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Aft>
                <a:spcPts val="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vector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”) – vector (“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”) + vector (“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”)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		will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vector representation for “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”*. </a:t>
            </a:r>
          </a:p>
          <a:p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eights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very sensitive to:</a:t>
            </a:r>
          </a:p>
          <a:p>
            <a:pPr lvl="2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Corpus quality </a:t>
            </a:r>
          </a:p>
          <a:p>
            <a:pPr lvl="2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Semantic and Syntactic relationship between words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/>
              <a:t>T. Mikolov, W.T. </a:t>
            </a:r>
            <a:r>
              <a:rPr lang="en-US" dirty="0" err="1"/>
              <a:t>Yih</a:t>
            </a:r>
            <a:r>
              <a:rPr lang="en-US" dirty="0"/>
              <a:t>, G. Zweig. Linguistic Regularities in Continuous Space Word Representations. NAACL HLT 2013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7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Background (Word2vec)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3269"/>
            <a:ext cx="11029615" cy="44240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 smtClean="0"/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0988" y="2606986"/>
            <a:ext cx="112955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other hand the similarity between vectors were computed by using cosine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similarity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15989" y="3535690"/>
                <a:ext cx="7682753" cy="1088311"/>
              </a:xfrm>
              <a:prstGeom prst="rect">
                <a:avLst/>
              </a:prstGeom>
              <a:gradFill>
                <a:gsLst>
                  <a:gs pos="0">
                    <a:schemeClr val="accent1"/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/>
                          <a:cs typeface="Times New Roman" pitchFamily="18" charset="0"/>
                        </a:rPr>
                        <m:t>𝐂𝐨𝐬𝐢𝐧𝐞</m:t>
                      </m:r>
                      <m:r>
                        <a:rPr lang="en-US" sz="2000" b="1"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000" b="1" i="1">
                          <a:latin typeface="Cambria Math"/>
                          <a:cs typeface="Times New Roman" pitchFamily="18" charset="0"/>
                        </a:rPr>
                        <m:t>𝐒𝐢𝐦𝐢𝐥𝐚𝐫𝐢𝐭𝐲</m:t>
                      </m:r>
                      <m:d>
                        <m:dPr>
                          <m:ctrlPr>
                            <a:rPr lang="en-US" sz="2000" b="1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latin typeface="Cambria Math"/>
                              <a:cs typeface="Times New Roman" pitchFamily="18" charset="0"/>
                            </a:rPr>
                            <m:t>𝐰𝐨𝐫𝐝𝟏</m:t>
                          </m:r>
                          <m:r>
                            <a:rPr lang="en-US" sz="2000" b="1">
                              <a:latin typeface="Cambria Math"/>
                              <a:cs typeface="Times New Roman" pitchFamily="18" charset="0"/>
                            </a:rPr>
                            <m:t>,</m:t>
                          </m:r>
                          <m:r>
                            <a:rPr lang="en-US" sz="2000" b="1" i="1">
                              <a:latin typeface="Cambria Math"/>
                              <a:cs typeface="Times New Roman" pitchFamily="18" charset="0"/>
                            </a:rPr>
                            <m:t>𝒘𝒐𝒓𝒅</m:t>
                          </m:r>
                          <m:r>
                            <a:rPr lang="en-US" sz="2000" b="1" i="1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2000" b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  <a:cs typeface="Times New Roman" pitchFamily="18" charset="0"/>
                            </a:rPr>
                            <m:t>𝐰𝐨𝐫𝐝𝟏</m:t>
                          </m:r>
                          <m:r>
                            <a:rPr lang="en-US" sz="2000" b="1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sz="2000" b="1" i="1">
                              <a:latin typeface="Cambria Math"/>
                              <a:cs typeface="Times New Roman" pitchFamily="18" charset="0"/>
                            </a:rPr>
                            <m:t>𝒘𝒐𝒓𝒅</m:t>
                          </m:r>
                          <m:r>
                            <a:rPr lang="en-US" sz="2000" b="1" i="1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1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b="1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𝒘𝒐𝒓𝒅</m:t>
                                  </m:r>
                                  <m:r>
                                    <a:rPr lang="en-US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</m:d>
                          <m:r>
                            <a:rPr lang="en-US" sz="2000" b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1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b="1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𝒘𝒐𝒓𝒅</m:t>
                                  </m:r>
                                  <m:r>
                                    <a:rPr lang="en-US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989" y="3535690"/>
                <a:ext cx="7682753" cy="1088311"/>
              </a:xfrm>
              <a:prstGeom prst="rect">
                <a:avLst/>
              </a:prstGeom>
              <a:blipFill rotWithShape="1">
                <a:blip r:embed="rId2"/>
                <a:stretch>
                  <a:fillRect l="-793" t="-1718"/>
                </a:stretch>
              </a:blipFill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458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Arabic Language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28238"/>
            <a:ext cx="11029615" cy="4283376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Arabic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language is full of morphology that can be divided into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concatenative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templatic.</a:t>
            </a:r>
          </a:p>
          <a:p>
            <a:pPr algn="just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oncatenative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morpheme consist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in addition to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affixes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clitics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three types of Affixes 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prefix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circumfixes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suffix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3" algn="just"/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prefixes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are zero or up to four characters that may precede the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stem</a:t>
            </a:r>
          </a:p>
          <a:p>
            <a:pPr lvl="3" algn="just"/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>suffixes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are zero, one, two or three characters that may follow the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stem</a:t>
            </a:r>
          </a:p>
          <a:p>
            <a:pPr lvl="3" algn="just"/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>circumfixes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which combine both prefixes and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suffixes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4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Arabic Language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040" y="1786344"/>
            <a:ext cx="11610808" cy="4819404"/>
          </a:xfrm>
        </p:spPr>
        <p:txBody>
          <a:bodyPr>
            <a:normAutofit/>
          </a:bodyPr>
          <a:lstStyle/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There are two types of clitics :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proclitics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enclitics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proclitics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occur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at the beginning of the word </a:t>
            </a:r>
          </a:p>
          <a:p>
            <a:pPr lvl="1" algn="just"/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enclitics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occur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end of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the word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general representation of concatenative morphemes can be as follows where character [] indicates optional morpheme:</a:t>
            </a:r>
          </a:p>
          <a:p>
            <a:pPr marL="0" indent="0"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[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Proclitic(s)+[Prefix(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)]] + stem + [Suffix(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+ [Enclitic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]].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orphemes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the word “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وسيكتبونها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which means “and they will write it,” read in transliteration as “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wa-sa-ya-ktub-uwna-hA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”*.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*Habash</a:t>
            </a:r>
            <a:r>
              <a:rPr lang="en-US" sz="1100" dirty="0">
                <a:solidFill>
                  <a:schemeClr val="tx1"/>
                </a:solidFill>
              </a:rPr>
              <a:t>, N., </a:t>
            </a:r>
            <a:r>
              <a:rPr lang="en-US" sz="1100" dirty="0" err="1">
                <a:solidFill>
                  <a:schemeClr val="tx1"/>
                </a:solidFill>
              </a:rPr>
              <a:t>Soudi</a:t>
            </a:r>
            <a:r>
              <a:rPr lang="en-US" sz="1100" dirty="0">
                <a:solidFill>
                  <a:schemeClr val="tx1"/>
                </a:solidFill>
              </a:rPr>
              <a:t>, A., and </a:t>
            </a:r>
            <a:r>
              <a:rPr lang="en-US" sz="1100" dirty="0" err="1">
                <a:solidFill>
                  <a:schemeClr val="tx1"/>
                </a:solidFill>
              </a:rPr>
              <a:t>Buckwalter</a:t>
            </a:r>
            <a:r>
              <a:rPr lang="en-US" sz="1100" dirty="0">
                <a:solidFill>
                  <a:schemeClr val="tx1"/>
                </a:solidFill>
              </a:rPr>
              <a:t>, T. 2007. On Arabic transliteration. In Arabic </a:t>
            </a:r>
            <a:r>
              <a:rPr lang="en-US" sz="1100" dirty="0" smtClean="0">
                <a:solidFill>
                  <a:schemeClr val="tx1"/>
                </a:solidFill>
              </a:rPr>
              <a:t>Computational Morphology</a:t>
            </a:r>
            <a:r>
              <a:rPr lang="en-US" sz="1100" dirty="0">
                <a:solidFill>
                  <a:schemeClr val="tx1"/>
                </a:solidFill>
              </a:rPr>
              <a:t>. Springer. 15–22.</a:t>
            </a:r>
          </a:p>
          <a:p>
            <a:pPr algn="just"/>
            <a:endParaRPr lang="en-GB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49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Arabic Language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1" y="1786344"/>
            <a:ext cx="11353305" cy="4220318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Most of words in Arabic language are generated using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Templatic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morpheme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or root-and-pattern scheme(derivative).</a:t>
            </a:r>
          </a:p>
          <a:p>
            <a:pPr algn="just"/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The word can be derived by applying the morphological pattern on the root or stem, where  morphological patterns or balances are already listed and predefined. </a:t>
            </a:r>
          </a:p>
          <a:p>
            <a:pPr algn="just"/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Accordingly, ten of words (surface form) can be generated from one root. The number of words having   three letters long root is around 5,000 which is the most common root length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endParaRPr lang="en-GB" sz="3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866" y="6266332"/>
            <a:ext cx="113984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 smtClean="0"/>
              <a:t>*</a:t>
            </a:r>
            <a:r>
              <a:rPr lang="en-US" sz="1100" dirty="0" err="1" smtClean="0"/>
              <a:t>Beesley</a:t>
            </a:r>
            <a:r>
              <a:rPr lang="en-US" sz="1100" dirty="0"/>
              <a:t>, R. 1996. Arabic finite-state morphological analysis and generation. In Proceedings of the </a:t>
            </a:r>
            <a:r>
              <a:rPr lang="en-US" sz="1100" dirty="0" smtClean="0"/>
              <a:t>16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 International </a:t>
            </a:r>
            <a:r>
              <a:rPr lang="en-US" sz="1100" dirty="0"/>
              <a:t>Conference on Computational Linguistics (COLING’96). 89–94.</a:t>
            </a:r>
          </a:p>
          <a:p>
            <a:pPr algn="just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502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Experiments and 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90164"/>
            <a:ext cx="11029615" cy="48678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Dataset:</a:t>
            </a:r>
          </a:p>
          <a:p>
            <a:pPr algn="just"/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In our experiments we used publicly available 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OSAC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Arabic corpus which consists of 22,429 text documents*. </a:t>
            </a:r>
          </a:p>
          <a:p>
            <a:pPr algn="just"/>
            <a:endParaRPr lang="en-US" sz="3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The text documents in OSAC were divided into 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ten</a:t>
            </a:r>
            <a:r>
              <a:rPr lang="en-US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categories: </a:t>
            </a:r>
          </a:p>
          <a:p>
            <a:pPr marL="918000" lvl="3" algn="just">
              <a:buSzPct val="150000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Health, Astronomy, Entertainments, Low, Education &amp; Family, History, Sports, Stories, Religious and Fatwas Economics, and Cooking Recipes. </a:t>
            </a:r>
          </a:p>
          <a:p>
            <a:pPr algn="just"/>
            <a:endParaRPr lang="en-US" sz="3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The corpus was collected from different websites, and the number of words in corpus is 18,183,511 (18M) words.</a:t>
            </a:r>
          </a:p>
          <a:p>
            <a:pPr algn="just"/>
            <a:endParaRPr lang="en-US" sz="3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300" dirty="0">
                <a:solidFill>
                  <a:schemeClr val="tx1"/>
                </a:solidFill>
              </a:rPr>
              <a:t>*</a:t>
            </a:r>
            <a:r>
              <a:rPr lang="en-US" sz="1300" dirty="0" err="1">
                <a:solidFill>
                  <a:schemeClr val="tx1"/>
                </a:solidFill>
              </a:rPr>
              <a:t>Saad</a:t>
            </a:r>
            <a:r>
              <a:rPr lang="en-US" sz="1300" dirty="0">
                <a:solidFill>
                  <a:schemeClr val="tx1"/>
                </a:solidFill>
              </a:rPr>
              <a:t> M., </a:t>
            </a:r>
            <a:r>
              <a:rPr lang="en-US" sz="1300" dirty="0" err="1">
                <a:solidFill>
                  <a:schemeClr val="tx1"/>
                </a:solidFill>
              </a:rPr>
              <a:t>Ashour</a:t>
            </a:r>
            <a:r>
              <a:rPr lang="en-US" sz="1300" dirty="0">
                <a:solidFill>
                  <a:schemeClr val="tx1"/>
                </a:solidFill>
              </a:rPr>
              <a:t> W., OSAC: Open Source Arabic Corpora, Published at </a:t>
            </a:r>
            <a:r>
              <a:rPr lang="en-US" sz="1300" dirty="0" smtClean="0">
                <a:solidFill>
                  <a:schemeClr val="tx1"/>
                </a:solidFill>
              </a:rPr>
              <a:t>the </a:t>
            </a:r>
            <a:r>
              <a:rPr lang="en-US" sz="1300" dirty="0">
                <a:solidFill>
                  <a:schemeClr val="tx1"/>
                </a:solidFill>
              </a:rPr>
              <a:t>6th International Conference on Electrical and Computer Systems </a:t>
            </a:r>
            <a:r>
              <a:rPr lang="en-US" sz="1300" dirty="0" smtClean="0">
                <a:solidFill>
                  <a:schemeClr val="tx1"/>
                </a:solidFill>
              </a:rPr>
              <a:t>(</a:t>
            </a:r>
            <a:r>
              <a:rPr lang="en-US" sz="1300" dirty="0">
                <a:solidFill>
                  <a:schemeClr val="tx1"/>
                </a:solidFill>
              </a:rPr>
              <a:t>EECS’10), Nov 25-26, 2010, </a:t>
            </a:r>
            <a:r>
              <a:rPr lang="en-US" sz="1300" dirty="0" err="1">
                <a:solidFill>
                  <a:schemeClr val="tx1"/>
                </a:solidFill>
              </a:rPr>
              <a:t>Lefke</a:t>
            </a:r>
            <a:r>
              <a:rPr lang="en-US" sz="1300" dirty="0">
                <a:solidFill>
                  <a:schemeClr val="tx1"/>
                </a:solidFill>
              </a:rPr>
              <a:t>, North Cyprus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32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Experiments and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133" y="3256265"/>
            <a:ext cx="11029615" cy="409411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documents that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 used for testing was processed and the preprocessing that was made is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stop words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removal</a:t>
            </a:r>
            <a:r>
              <a:rPr lang="en-US" dirty="0"/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Sample of the text after removing stop words can be shown in Figure 4.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90399" y="1913078"/>
            <a:ext cx="25286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Training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model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778624" y="1980068"/>
            <a:ext cx="1976718" cy="39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91592" y="1916181"/>
            <a:ext cx="2465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whole corpus </a:t>
            </a:r>
          </a:p>
        </p:txBody>
      </p:sp>
      <p:sp>
        <p:nvSpPr>
          <p:cNvPr id="9" name="Rectangle 8"/>
          <p:cNvSpPr/>
          <p:nvPr/>
        </p:nvSpPr>
        <p:spPr>
          <a:xfrm>
            <a:off x="5945326" y="2509213"/>
            <a:ext cx="3687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Documents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the corpus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08328" y="2509212"/>
            <a:ext cx="23817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model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796554" y="2549325"/>
            <a:ext cx="1976718" cy="39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205315" y="4826669"/>
            <a:ext cx="7247965" cy="1022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dirty="0">
                <a:effectLst/>
                <a:latin typeface="Calibri"/>
                <a:ea typeface="Calibri"/>
                <a:cs typeface="Times New Roman"/>
              </a:rPr>
              <a:t>كشف دراسة طبية بريطانية الأسبرين يعتبر خطورة يعتقد سابقاً الأخص بالنسبة لكبار السن توصلت الدراسة عقار الأسبرين يساعد الحد الإصابة السكتات القلبية الجلطات الدماغية وراء حالات النزيف المرضى الأخص معدة</a:t>
            </a:r>
            <a:endParaRPr lang="en-US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76905" y="5853061"/>
            <a:ext cx="2226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  <a:cs typeface="Times New Roman" pitchFamily="18" charset="0"/>
              </a:rPr>
              <a:t>Figure 4- Original Text</a:t>
            </a:r>
          </a:p>
        </p:txBody>
      </p:sp>
    </p:spTree>
    <p:extLst>
      <p:ext uri="{BB962C8B-B14F-4D97-AF65-F5344CB8AC3E}">
        <p14:creationId xmlns:p14="http://schemas.microsoft.com/office/powerpoint/2010/main" val="141440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 animBg="1"/>
      <p:bldP spid="12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About the Presenter</a:t>
            </a:r>
            <a:endParaRPr lang="en-US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Dima Suleiman</a:t>
            </a:r>
          </a:p>
          <a:p>
            <a:r>
              <a:rPr lang="en-US" dirty="0"/>
              <a:t>Education:</a:t>
            </a:r>
          </a:p>
          <a:p>
            <a:pPr lvl="1"/>
            <a:r>
              <a:rPr lang="en-US" dirty="0"/>
              <a:t>PhD. Computer </a:t>
            </a:r>
            <a:r>
              <a:rPr lang="en-US" dirty="0" smtClean="0"/>
              <a:t>Science, </a:t>
            </a:r>
            <a:r>
              <a:rPr lang="en-US" b="1" dirty="0" smtClean="0"/>
              <a:t>Deep Learning, NLP </a:t>
            </a:r>
            <a:r>
              <a:rPr lang="en-US" dirty="0"/>
              <a:t>(2015-)</a:t>
            </a:r>
          </a:p>
          <a:p>
            <a:pPr lvl="1"/>
            <a:r>
              <a:rPr lang="en-US" dirty="0" smtClean="0"/>
              <a:t>MSc. Computer Science (2002-2004)</a:t>
            </a:r>
            <a:endParaRPr lang="en-US" dirty="0"/>
          </a:p>
          <a:p>
            <a:pPr lvl="1"/>
            <a:r>
              <a:rPr lang="en-US" dirty="0"/>
              <a:t>BSc. Computer Science</a:t>
            </a:r>
            <a:r>
              <a:rPr lang="en-US" dirty="0" smtClean="0"/>
              <a:t>(1998-2002</a:t>
            </a:r>
            <a:r>
              <a:rPr lang="en-US" dirty="0"/>
              <a:t>)</a:t>
            </a:r>
          </a:p>
          <a:p>
            <a:r>
              <a:rPr lang="en-US" dirty="0"/>
              <a:t>Contact: 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chemeClr val="accent2"/>
                </a:solidFill>
                <a:hlinkClick r:id="rId2"/>
              </a:rPr>
              <a:t>Dima.suleiman@ju.edu.jo</a:t>
            </a:r>
            <a:endParaRPr lang="en-US" b="1" dirty="0" smtClean="0">
              <a:solidFill>
                <a:schemeClr val="accent2"/>
              </a:solidFill>
            </a:endParaRPr>
          </a:p>
          <a:p>
            <a:pPr lvl="1"/>
            <a:r>
              <a:rPr lang="en-US" b="1" dirty="0" smtClean="0">
                <a:solidFill>
                  <a:schemeClr val="accent2"/>
                </a:solidFill>
                <a:hlinkClick r:id="rId3"/>
              </a:rPr>
              <a:t>Dimah_1999@yahoo.com</a:t>
            </a:r>
            <a:endParaRPr lang="en-US" b="1" dirty="0" smtClean="0">
              <a:solidFill>
                <a:schemeClr val="accent2"/>
              </a:solidFill>
            </a:endParaRPr>
          </a:p>
          <a:p>
            <a:pPr lvl="1"/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8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Experiments and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151327"/>
              </p:ext>
            </p:extLst>
          </p:nvPr>
        </p:nvGraphicFramePr>
        <p:xfrm>
          <a:off x="2085789" y="2869700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Parameters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Word2vec model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CBOW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Sliding window-size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Dimensions for each vector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Epochs value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62490" y="2160947"/>
            <a:ext cx="7332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Word2vec has many parameters that can affect the results </a:t>
            </a:r>
          </a:p>
        </p:txBody>
      </p:sp>
    </p:spTree>
    <p:extLst>
      <p:ext uri="{BB962C8B-B14F-4D97-AF65-F5344CB8AC3E}">
        <p14:creationId xmlns:p14="http://schemas.microsoft.com/office/powerpoint/2010/main" val="149259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Experiments and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273867"/>
              </p:ext>
            </p:extLst>
          </p:nvPr>
        </p:nvGraphicFramePr>
        <p:xfrm>
          <a:off x="1479177" y="3942934"/>
          <a:ext cx="9211235" cy="131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7295"/>
                <a:gridCol w="5441953"/>
                <a:gridCol w="231198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Cosine</a:t>
                      </a:r>
                      <a:endParaRPr lang="en-US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Similarity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New Text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 Text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</a:tr>
              <a:tr h="2113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99.99</a:t>
                      </a:r>
                      <a:r>
                        <a:rPr lang="ar-S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يشكل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يعتبر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</a:tr>
              <a:tr h="2113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97.82</a:t>
                      </a:r>
                      <a:r>
                        <a:rPr lang="ar-SA" sz="2000" spc="-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يأكل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يعتبر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82388" y="2095998"/>
            <a:ext cx="118603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Many changes were made replacing verb with another one where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either they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having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meaning or having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meaning.</a:t>
            </a:r>
          </a:p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85565" y="4507246"/>
            <a:ext cx="611706" cy="417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</a:pPr>
            <a:r>
              <a:rPr lang="ar-SA" sz="20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يشكل</a:t>
            </a:r>
            <a:endParaRPr lang="en-US" sz="2000" spc="-5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117616" y="4538745"/>
            <a:ext cx="5950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يعتبر</a:t>
            </a:r>
            <a:endParaRPr lang="en-US" sz="2000" spc="-5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1" y="2093238"/>
            <a:ext cx="11860305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example we replaced the verb “</a:t>
            </a:r>
            <a:r>
              <a:rPr lang="ar-JO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يعتبر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 with the verb “</a:t>
            </a:r>
            <a:r>
              <a:rPr lang="ar-S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يشكل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”, and since the two wards have the same meaning the similarity between the two sentences is still very high with 99%. </a:t>
            </a:r>
          </a:p>
          <a:p>
            <a:pPr algn="just">
              <a:buClr>
                <a:schemeClr val="accent2"/>
              </a:buClr>
            </a:pP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695" y="2155522"/>
            <a:ext cx="11860305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However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when replacing the verb “</a:t>
            </a:r>
            <a:r>
              <a:rPr lang="ar-JO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يعتبر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 with the verb “</a:t>
            </a:r>
            <a:r>
              <a:rPr lang="ar-S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ي</a:t>
            </a:r>
            <a:r>
              <a:rPr lang="ar-JO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كل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similarity become less since the two words have different meanings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108652" y="4879403"/>
            <a:ext cx="5950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يعتبر</a:t>
            </a:r>
            <a:endParaRPr lang="en-US" sz="2000" spc="-5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1475" y="4874222"/>
            <a:ext cx="5347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يأكل</a:t>
            </a:r>
            <a:endParaRPr lang="en-US" sz="2000" spc="-5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5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Experiments and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927249"/>
              </p:ext>
            </p:extLst>
          </p:nvPr>
        </p:nvGraphicFramePr>
        <p:xfrm>
          <a:off x="1297642" y="4098324"/>
          <a:ext cx="9211235" cy="1024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7295"/>
                <a:gridCol w="5441953"/>
                <a:gridCol w="2311987"/>
              </a:tblGrid>
              <a:tr h="367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Cosine</a:t>
                      </a:r>
                      <a:endParaRPr lang="en-US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Similarity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New Text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 Text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</a:tr>
              <a:tr h="41531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دراسة طبية كشف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كشف دراسة طبية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36178" y="1997839"/>
            <a:ext cx="1132242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Also we tried to change the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 the words such as using “verb, subject, object” instead of “subject, verb, object” and vice versa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accent2"/>
              </a:buClr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For example “</a:t>
            </a:r>
            <a:r>
              <a:rPr lang="ar-JO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كشف دراسة طبية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ar-S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دراسة طبية كشف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here we end up with 100% 	similarity since the meaning </a:t>
            </a:r>
          </a:p>
          <a:p>
            <a:pPr algn="just">
              <a:buClr>
                <a:schemeClr val="accent2"/>
              </a:buClr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remained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Experiments and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983951"/>
              </p:ext>
            </p:extLst>
          </p:nvPr>
        </p:nvGraphicFramePr>
        <p:xfrm>
          <a:off x="995081" y="4232790"/>
          <a:ext cx="9211235" cy="1697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7295"/>
                <a:gridCol w="5441953"/>
                <a:gridCol w="2311987"/>
              </a:tblGrid>
              <a:tr h="367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Cosine</a:t>
                      </a:r>
                      <a:endParaRPr lang="en-US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Similarity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New Text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 Text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</a:tr>
              <a:tr h="57717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42.33 %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عكس معروف الأسبرين يساعد الحد الاصابة السكتات القلبية تبين سبب خطورة حسب دراسة بريطانية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الجملة الاصلية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</a:tr>
              <a:tr h="38672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12.41%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الجو جميل مناسب رحلات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spc="-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الجملة الاصلية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647" marR="60647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36178" y="1997839"/>
            <a:ext cx="113224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SA" sz="2400" spc="-5" dirty="0">
                <a:latin typeface="Times New Roman" pitchFamily="18" charset="0"/>
                <a:cs typeface="Times New Roman" pitchFamily="18" charset="0"/>
              </a:rPr>
              <a:t>عكس معروف الأسبرين يساعد الحد الاصابة السكتات القلبية تبين سبب خطورة حسب دراسة </a:t>
            </a:r>
            <a:r>
              <a:rPr lang="ar-SA" sz="2400" spc="-5" dirty="0" smtClean="0">
                <a:latin typeface="Times New Roman" pitchFamily="18" charset="0"/>
                <a:cs typeface="Times New Roman" pitchFamily="18" charset="0"/>
              </a:rPr>
              <a:t>بريطانية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rephrasing, less similarity and less plagiarism.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Finally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tried to compare the original sentence with completely different one </a:t>
            </a:r>
            <a:endParaRPr lang="ar-JO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accent2"/>
              </a:buClr>
              <a:buFont typeface="Times New Roman" pitchFamily="18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الجو جميل مناسب رحلات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 and we got 12% similarity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26708"/>
            <a:ext cx="11029615" cy="40941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Our proposed technique is able to detect similarity between text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using Word2vec.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model was trained using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large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corpus.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cosine similarity between the vectors was used to detect plagiarism. In this case the similarity between vectors is contextual similarity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2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Future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30874"/>
            <a:ext cx="11029615" cy="409411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 the quality of the corpus or to generate new one.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Make comparisons with other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existing algorithms such 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Turnitin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different evaluation metrics such as precision and recall.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Tune the parameter of word2Vec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several documents in testing.</a:t>
            </a: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6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26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60265" y="3163824"/>
            <a:ext cx="60714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</a:t>
            </a:r>
            <a:endParaRPr lang="en-US" sz="9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79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24" y="1892729"/>
            <a:ext cx="11577917" cy="409411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/>
              <a:t>[</a:t>
            </a:r>
            <a:r>
              <a:rPr lang="en-US" sz="1400" dirty="0"/>
              <a:t>1] T. Mikolov, V. Le Q., </a:t>
            </a:r>
            <a:r>
              <a:rPr lang="en-US" sz="1400" dirty="0" err="1"/>
              <a:t>Sutskever</a:t>
            </a:r>
            <a:r>
              <a:rPr lang="en-US" sz="1400" dirty="0"/>
              <a:t> I., Exploiting Similarities among Languages for Machine Translation, arXiv:1309.4168v1 [cs.CL] 17 Sep 2013.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[2] Lin C., </a:t>
            </a:r>
            <a:r>
              <a:rPr lang="en-US" sz="1400" dirty="0" err="1"/>
              <a:t>Ammar</a:t>
            </a:r>
            <a:r>
              <a:rPr lang="en-US" sz="1400" dirty="0"/>
              <a:t> W.,  Levin C., Unsupervised POS Induction </a:t>
            </a:r>
            <a:r>
              <a:rPr lang="en-US" sz="1400" dirty="0" err="1"/>
              <a:t>withWord</a:t>
            </a:r>
            <a:r>
              <a:rPr lang="en-US" sz="1400" dirty="0"/>
              <a:t> </a:t>
            </a:r>
            <a:r>
              <a:rPr lang="en-US" sz="1400" dirty="0" err="1"/>
              <a:t>Embeddings</a:t>
            </a:r>
            <a:r>
              <a:rPr lang="en-US" sz="1400" dirty="0"/>
              <a:t>, Human Language Technologies: The 2015 Annual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 </a:t>
            </a:r>
            <a:r>
              <a:rPr lang="en-US" sz="1400" dirty="0" smtClean="0"/>
              <a:t>  Conference </a:t>
            </a:r>
            <a:r>
              <a:rPr lang="en-US" sz="1400" dirty="0"/>
              <a:t>of the North American Chapter of the ACL, pages 1311–1316,Denver, Colorado, May 31 – June 5, </a:t>
            </a:r>
            <a:r>
              <a:rPr lang="en-US" sz="1400" dirty="0" smtClean="0"/>
              <a:t>2015.</a:t>
            </a:r>
            <a:endParaRPr lang="en-US" sz="14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[</a:t>
            </a:r>
            <a:r>
              <a:rPr lang="en-US" sz="1400" dirty="0" smtClean="0"/>
              <a:t>3]Jiang </a:t>
            </a:r>
            <a:r>
              <a:rPr lang="en-US" sz="1400" dirty="0"/>
              <a:t>B., </a:t>
            </a:r>
            <a:r>
              <a:rPr lang="en-US" sz="1400" dirty="0" err="1"/>
              <a:t>Xun</a:t>
            </a:r>
            <a:r>
              <a:rPr lang="en-US" sz="1400" dirty="0"/>
              <a:t> E., Qi J., A Domain Independent Approach for Extracting Terms from Research Papers, Springer International Publishing </a:t>
            </a:r>
            <a:endParaRPr lang="en-US" sz="1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</a:t>
            </a:r>
            <a:r>
              <a:rPr lang="en-US" sz="1400" dirty="0" smtClean="0"/>
              <a:t>   Switzerland </a:t>
            </a:r>
            <a:r>
              <a:rPr lang="en-US" sz="1400" dirty="0"/>
              <a:t>2015 M.A. </a:t>
            </a:r>
            <a:r>
              <a:rPr lang="en-US" sz="1400" dirty="0" err="1"/>
              <a:t>Sharaf</a:t>
            </a:r>
            <a:r>
              <a:rPr lang="en-US" sz="1400" dirty="0"/>
              <a:t> et al. (Eds.): ADC 2015, LNCS 9093, pp. 155–166, 2015. DOI: </a:t>
            </a:r>
            <a:r>
              <a:rPr lang="en-US" sz="1400" dirty="0" smtClean="0"/>
              <a:t>10.1007/978-3-319-19548-3.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[4] </a:t>
            </a:r>
            <a:r>
              <a:rPr lang="en-US" sz="1400" dirty="0" err="1"/>
              <a:t>Zirikly</a:t>
            </a:r>
            <a:r>
              <a:rPr lang="en-US" sz="1400" dirty="0"/>
              <a:t> A., </a:t>
            </a:r>
            <a:r>
              <a:rPr lang="en-US" sz="1400" dirty="0" err="1"/>
              <a:t>Diab</a:t>
            </a:r>
            <a:r>
              <a:rPr lang="en-US" sz="1400" dirty="0"/>
              <a:t> M., Named Entity Recognition for Arabic Social Media, Proceedings of NAACL-HLT 2015, pages 176–185,Denver, Colorado, </a:t>
            </a:r>
            <a:endParaRPr lang="en-US" sz="1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</a:t>
            </a:r>
            <a:r>
              <a:rPr lang="en-US" sz="1400" dirty="0" smtClean="0"/>
              <a:t>    May </a:t>
            </a:r>
            <a:r>
              <a:rPr lang="en-US" sz="1400" dirty="0"/>
              <a:t>31 – June 5, </a:t>
            </a:r>
            <a:r>
              <a:rPr lang="en-US" sz="1400" dirty="0" smtClean="0"/>
              <a:t>2015.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[5]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Dahou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A.,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Xiong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S., Zhou J.,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Haddoud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Duan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P., Word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Embeddings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and Convolutional Neural Network for Arabic Sentiment Classification, Proceedings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of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COLING 2016, the 26th International Conference on Computational Linguistics: Technical Papers, pages 2418–2427, Osaka, Japan, December 11-17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2016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/>
              <a:t>[6]</a:t>
            </a:r>
            <a:r>
              <a:rPr lang="en-US" sz="1400" dirty="0" err="1" smtClean="0"/>
              <a:t>Soricut</a:t>
            </a:r>
            <a:r>
              <a:rPr lang="en-US" sz="1400" dirty="0" smtClean="0"/>
              <a:t> </a:t>
            </a:r>
            <a:r>
              <a:rPr lang="en-US" sz="1400" dirty="0"/>
              <a:t>R., </a:t>
            </a:r>
            <a:r>
              <a:rPr lang="en-US" sz="1400" dirty="0" err="1"/>
              <a:t>Och</a:t>
            </a:r>
            <a:r>
              <a:rPr lang="en-US" sz="1400" dirty="0"/>
              <a:t> F., Unsupervised Morphology Induction Using Word </a:t>
            </a:r>
            <a:r>
              <a:rPr lang="en-US" sz="1400" dirty="0" err="1"/>
              <a:t>Embeddings</a:t>
            </a:r>
            <a:r>
              <a:rPr lang="en-US" sz="1400" dirty="0"/>
              <a:t>, Human Language Technologies: The 2015 Annual </a:t>
            </a:r>
            <a:endParaRPr lang="en-US" sz="1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u="sng" dirty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Agenda</a:t>
            </a:r>
            <a:endParaRPr lang="en-US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712" y="1951214"/>
            <a:ext cx="11029615" cy="4486341"/>
          </a:xfrm>
        </p:spPr>
        <p:txBody>
          <a:bodyPr>
            <a:no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Word2vec Applications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Related Works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Contribution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Background(word2vec)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Arabic Language Features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Experiments and Results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Conclusion and Future Work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2" y="6492875"/>
            <a:ext cx="6917210" cy="365125"/>
          </a:xfrm>
        </p:spPr>
        <p:txBody>
          <a:bodyPr/>
          <a:lstStyle/>
          <a:p>
            <a:r>
              <a:rPr lang="en-US" dirty="0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8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cap="none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17877"/>
            <a:ext cx="11029615" cy="4677515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Plagiarism detection is one of the active research topics in Natural Language Processing (NLP). It aims to detect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reusing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reproducing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and/or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changing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text from one form to another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one.</a:t>
            </a:r>
          </a:p>
          <a:p>
            <a:pPr algn="just">
              <a:spcAft>
                <a:spcPts val="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Plagiarism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detection is very important especially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researchers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Although, there are many plagiarism detection tools, it is still challenging task because of huge amount of online documents. </a:t>
            </a:r>
          </a:p>
          <a:p>
            <a:pPr algn="just">
              <a:spcAft>
                <a:spcPts val="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this research, we propose to use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word2vec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model to detect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semantic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similarity between words in Arabic language which can help in detecting plagiarism. </a:t>
            </a: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76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Word2vec 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Applications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57767"/>
            <a:ext cx="11029615" cy="4569927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Word2vec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was used in many applications of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language, such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Bilingual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machine translation between English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Spanish[1]. 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Speech Tagging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(POST) for eight languages where one of them was Arabic Language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[2]. 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was used in keywords extraction where the extraction of keywords is realized without any prior knowledge about the document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domain[3].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5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Word2vec 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Applications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86" y="2059473"/>
            <a:ext cx="11029615" cy="404549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Furthermore,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word2vec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was used in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Arabic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language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processing: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Name Entity Recognition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system[4].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Sentiment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classifiers [5].</a:t>
            </a:r>
          </a:p>
          <a:p>
            <a:pPr lvl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Morphological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analyzer for Arabic, English and other languages since this process depends on vector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space[6]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3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Related 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Works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22929"/>
            <a:ext cx="11029615" cy="470647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Word2vec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was used in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Persian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plagiarism detection, where the words are represented using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vectors *.  However, it is not used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Arabic plagiarism detection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performance of plagiarism tools for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Arabic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text still very week or inexistent.  </a:t>
            </a:r>
          </a:p>
          <a:p>
            <a:pPr>
              <a:spcAft>
                <a:spcPts val="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Existing methods depend mainly on using paraphrase detection and matching of keywords on small dataset. </a:t>
            </a:r>
          </a:p>
          <a:p>
            <a:pPr>
              <a:spcAft>
                <a:spcPts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en-US" sz="1100" dirty="0" err="1" smtClean="0"/>
              <a:t>Gharavi</a:t>
            </a:r>
            <a:r>
              <a:rPr lang="en-US" sz="1100" dirty="0" smtClean="0"/>
              <a:t> </a:t>
            </a:r>
            <a:r>
              <a:rPr lang="en-US" sz="1100" dirty="0"/>
              <a:t>E.,  </a:t>
            </a:r>
            <a:r>
              <a:rPr lang="en-US" sz="1100" dirty="0" err="1"/>
              <a:t>Bijari</a:t>
            </a:r>
            <a:r>
              <a:rPr lang="en-US" sz="1100" dirty="0"/>
              <a:t> K.,  </a:t>
            </a:r>
            <a:r>
              <a:rPr lang="en-US" sz="1100" dirty="0" err="1"/>
              <a:t>Zahirnia</a:t>
            </a:r>
            <a:r>
              <a:rPr lang="en-US" sz="1100" dirty="0"/>
              <a:t> K.,  </a:t>
            </a:r>
            <a:r>
              <a:rPr lang="en-US" sz="1100" dirty="0" err="1"/>
              <a:t>Veisi</a:t>
            </a:r>
            <a:r>
              <a:rPr lang="en-US" sz="1100" dirty="0"/>
              <a:t> H.,  A Deep Learning Approach to Persian Plagiarism Detection, </a:t>
            </a:r>
            <a:r>
              <a:rPr lang="en-US" sz="1100" dirty="0">
                <a:hlinkClick r:id="rId2"/>
              </a:rPr>
              <a:t>FIRE (Working Notes) 2016</a:t>
            </a:r>
            <a:r>
              <a:rPr lang="en-US" sz="1100" dirty="0"/>
              <a:t>: 154-159</a:t>
            </a:r>
          </a:p>
          <a:p>
            <a:pPr>
              <a:spcAft>
                <a:spcPts val="0"/>
              </a:spcAft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0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Contribution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01906"/>
            <a:ext cx="11029615" cy="4472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this work, the word2vec model is used in order to find the features of vectors of words, and to use these features to compute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contextual similarity between words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increase the performance of this model,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 corpus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will be used for training the model.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8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709661" y="1939447"/>
            <a:ext cx="11029615" cy="8999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25000"/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5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Converting a word into vector is one of the most important ideas to deal with NLP problems.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89493" y="1948252"/>
            <a:ext cx="11267180" cy="84269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25000"/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5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of vector representation is called “one hot” representation.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Background </a:t>
            </a:r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(Word Vector 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Representations)</a:t>
            </a:r>
            <a:endParaRPr lang="en-US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2" y="6347011"/>
            <a:ext cx="6917210" cy="365125"/>
          </a:xfrm>
        </p:spPr>
        <p:txBody>
          <a:bodyPr/>
          <a:lstStyle/>
          <a:p>
            <a:r>
              <a:rPr lang="en-US" smtClean="0"/>
              <a:t>PSUT ©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EB8A-CBE6-4388-AD79-CE6F94EE9ED7}" type="slidenum">
              <a:rPr lang="en-US" smtClean="0"/>
              <a:t>9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98451" y="1947275"/>
            <a:ext cx="11267180" cy="84269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25000"/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5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vector representation the dimensions of the vector equal to vocabulary size.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00695" y="1939447"/>
            <a:ext cx="11267180" cy="66240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25000"/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5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we have 6 vocabularies then we must have 6 vectors and the size of each one is 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27281" y="2753157"/>
            <a:ext cx="8659906" cy="3971245"/>
            <a:chOff x="1827281" y="2753157"/>
            <a:chExt cx="8659906" cy="3971245"/>
          </a:xfrm>
        </p:grpSpPr>
        <p:sp>
          <p:nvSpPr>
            <p:cNvPr id="10" name="Rectangle 9"/>
            <p:cNvSpPr/>
            <p:nvPr/>
          </p:nvSpPr>
          <p:spPr>
            <a:xfrm>
              <a:off x="1827281" y="6078071"/>
              <a:ext cx="865990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Figure </a:t>
              </a:r>
              <a:r>
                <a:rPr lang="en-US" dirty="0" smtClean="0"/>
                <a:t>1 </a:t>
              </a:r>
              <a:r>
                <a:rPr lang="en-US" dirty="0"/>
                <a:t>- One-hot representation of six words: Man, Woman, Queen, King, Table and Chair</a:t>
              </a:r>
            </a:p>
          </p:txBody>
        </p:sp>
        <p:pic>
          <p:nvPicPr>
            <p:cNvPr id="9" name="Picture 8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7281" y="2753157"/>
              <a:ext cx="8659906" cy="3311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13" name="Rectangle 12"/>
          <p:cNvSpPr/>
          <p:nvPr/>
        </p:nvSpPr>
        <p:spPr>
          <a:xfrm>
            <a:off x="1712220" y="2741764"/>
            <a:ext cx="9024495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are two problems:</a:t>
            </a:r>
          </a:p>
          <a:p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411941" y="4750367"/>
            <a:ext cx="10753165" cy="942167"/>
            <a:chOff x="1411941" y="4185593"/>
            <a:chExt cx="10753165" cy="1210235"/>
          </a:xfrm>
        </p:grpSpPr>
        <p:sp>
          <p:nvSpPr>
            <p:cNvPr id="15" name="Smiley Face 14"/>
            <p:cNvSpPr/>
            <p:nvPr/>
          </p:nvSpPr>
          <p:spPr>
            <a:xfrm>
              <a:off x="1411941" y="4185593"/>
              <a:ext cx="1196788" cy="1210235"/>
            </a:xfrm>
            <a:prstGeom prst="smileyFace">
              <a:avLst>
                <a:gd name="adj" fmla="val -4653"/>
              </a:avLst>
            </a:prstGeom>
            <a:noFill/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8035" y="4296763"/>
              <a:ext cx="9507071" cy="5930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Difficulty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of computing similarity between two words from their vectors.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43319" y="3446076"/>
            <a:ext cx="7324164" cy="1030941"/>
            <a:chOff x="1443319" y="2882153"/>
            <a:chExt cx="7324164" cy="1210235"/>
          </a:xfrm>
        </p:grpSpPr>
        <p:sp>
          <p:nvSpPr>
            <p:cNvPr id="18" name="Rectangle 17"/>
            <p:cNvSpPr/>
            <p:nvPr/>
          </p:nvSpPr>
          <p:spPr>
            <a:xfrm>
              <a:off x="2671483" y="3150204"/>
              <a:ext cx="6096000" cy="54195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Sparse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spaces(curse of dimensionality)</a:t>
              </a:r>
            </a:p>
          </p:txBody>
        </p:sp>
        <p:sp>
          <p:nvSpPr>
            <p:cNvPr id="19" name="Smiley Face 18"/>
            <p:cNvSpPr/>
            <p:nvPr/>
          </p:nvSpPr>
          <p:spPr>
            <a:xfrm>
              <a:off x="1443319" y="2882153"/>
              <a:ext cx="1196788" cy="1210235"/>
            </a:xfrm>
            <a:prstGeom prst="smileyFace">
              <a:avLst>
                <a:gd name="adj" fmla="val -4653"/>
              </a:avLst>
            </a:prstGeom>
            <a:noFill/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4798209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6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7" grpId="0" animBg="1"/>
      <p:bldP spid="13" grpId="0" animBg="1"/>
    </p:bldLst>
  </p:timing>
</p:sld>
</file>

<file path=ppt/theme/theme1.xml><?xml version="1.0" encoding="utf-8"?>
<a:theme xmlns:a="http://schemas.openxmlformats.org/drawingml/2006/main" name="ThemePSUT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PSUT Helvetica">
      <a:majorFont>
        <a:latin typeface="Helvetica 95 Black"/>
        <a:ea typeface=""/>
        <a:cs typeface=""/>
      </a:majorFont>
      <a:minorFont>
        <a:latin typeface="Helvetica 45 Light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SUT2.potx" id="{BFE0CD8F-1E85-4B14-BA79-87D61980D3A3}" vid="{E6F961A8-CB2E-4C63-8168-DBB1ACFEC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PSUT2</Template>
  <TotalTime>0</TotalTime>
  <Words>1983</Words>
  <Application>Microsoft Office PowerPoint</Application>
  <PresentationFormat>Custom</PresentationFormat>
  <Paragraphs>310</Paragraphs>
  <Slides>27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ThemePSUT</vt:lpstr>
      <vt:lpstr>Deep Learning Based Technique for Plagiarism Detection in Arabic Texts</vt:lpstr>
      <vt:lpstr>About the Presenter</vt:lpstr>
      <vt:lpstr>Agenda</vt:lpstr>
      <vt:lpstr>Introduction</vt:lpstr>
      <vt:lpstr>Word2vec Applications</vt:lpstr>
      <vt:lpstr>Word2vec Applications</vt:lpstr>
      <vt:lpstr>Related Works</vt:lpstr>
      <vt:lpstr>Contribution</vt:lpstr>
      <vt:lpstr>Background (Word Vector Representations)</vt:lpstr>
      <vt:lpstr>Background (Word2vec)</vt:lpstr>
      <vt:lpstr>Background (Word2vec)</vt:lpstr>
      <vt:lpstr>Background (Word2vec)</vt:lpstr>
      <vt:lpstr>Background (Word2vec)</vt:lpstr>
      <vt:lpstr>Background (Word2vec)</vt:lpstr>
      <vt:lpstr>Arabic Language Features</vt:lpstr>
      <vt:lpstr>Arabic Language Features</vt:lpstr>
      <vt:lpstr>Arabic Language Features</vt:lpstr>
      <vt:lpstr>Experiments and Results</vt:lpstr>
      <vt:lpstr>Experiments and Results</vt:lpstr>
      <vt:lpstr>Experiments and Results</vt:lpstr>
      <vt:lpstr>Experiments and Results</vt:lpstr>
      <vt:lpstr>Experiments and Results</vt:lpstr>
      <vt:lpstr>Experiments and Results</vt:lpstr>
      <vt:lpstr>Conclusion</vt:lpstr>
      <vt:lpstr>Future Work</vt:lpstr>
      <vt:lpstr>Questions?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2017-09-14T00:26:37Z</dcterms:created>
  <dcterms:modified xsi:type="dcterms:W3CDTF">2017-10-10T19:23:07Z</dcterms:modified>
</cp:coreProperties>
</file>