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5" r:id="rId1"/>
    <p:sldMasterId id="2147483823" r:id="rId2"/>
  </p:sldMasterIdLst>
  <p:notesMasterIdLst>
    <p:notesMasterId r:id="rId18"/>
  </p:notesMasterIdLst>
  <p:sldIdLst>
    <p:sldId id="286" r:id="rId3"/>
    <p:sldId id="287" r:id="rId4"/>
    <p:sldId id="302" r:id="rId5"/>
    <p:sldId id="291" r:id="rId6"/>
    <p:sldId id="288" r:id="rId7"/>
    <p:sldId id="289" r:id="rId8"/>
    <p:sldId id="292" r:id="rId9"/>
    <p:sldId id="297" r:id="rId10"/>
    <p:sldId id="295" r:id="rId11"/>
    <p:sldId id="296" r:id="rId12"/>
    <p:sldId id="300" r:id="rId13"/>
    <p:sldId id="294" r:id="rId14"/>
    <p:sldId id="299" r:id="rId15"/>
    <p:sldId id="290" r:id="rId16"/>
    <p:sldId id="301" r:id="rId17"/>
  </p:sldIdLst>
  <p:sldSz cx="24384000" cy="13716000"/>
  <p:notesSz cx="6858000" cy="9144000"/>
  <p:defaultTextStyle>
    <a:defPPr>
      <a:defRPr lang="en-US"/>
    </a:defPPr>
    <a:lvl1pPr algn="l" rtl="0" eaLnBrk="0" fontAlgn="base" hangingPunct="0">
      <a:spcBef>
        <a:spcPct val="0"/>
      </a:spcBef>
      <a:spcAft>
        <a:spcPct val="0"/>
      </a:spcAft>
      <a:defRPr sz="5800" kern="1200">
        <a:solidFill>
          <a:srgbClr val="000000"/>
        </a:solidFill>
        <a:latin typeface="Gill Sans" charset="0"/>
        <a:ea typeface="ヒラギノ角ゴ ProN W3" charset="0"/>
        <a:cs typeface="ヒラギノ角ゴ ProN W3" charset="0"/>
        <a:sym typeface="Gill Sans" charset="0"/>
      </a:defRPr>
    </a:lvl1pPr>
    <a:lvl2pPr marL="457180" algn="l" rtl="0" eaLnBrk="0" fontAlgn="base" hangingPunct="0">
      <a:spcBef>
        <a:spcPct val="0"/>
      </a:spcBef>
      <a:spcAft>
        <a:spcPct val="0"/>
      </a:spcAft>
      <a:defRPr sz="5800" kern="1200">
        <a:solidFill>
          <a:srgbClr val="000000"/>
        </a:solidFill>
        <a:latin typeface="Gill Sans" charset="0"/>
        <a:ea typeface="ヒラギノ角ゴ ProN W3" charset="0"/>
        <a:cs typeface="ヒラギノ角ゴ ProN W3" charset="0"/>
        <a:sym typeface="Gill Sans" charset="0"/>
      </a:defRPr>
    </a:lvl2pPr>
    <a:lvl3pPr marL="914362" algn="l" rtl="0" eaLnBrk="0" fontAlgn="base" hangingPunct="0">
      <a:spcBef>
        <a:spcPct val="0"/>
      </a:spcBef>
      <a:spcAft>
        <a:spcPct val="0"/>
      </a:spcAft>
      <a:defRPr sz="5800" kern="1200">
        <a:solidFill>
          <a:srgbClr val="000000"/>
        </a:solidFill>
        <a:latin typeface="Gill Sans" charset="0"/>
        <a:ea typeface="ヒラギノ角ゴ ProN W3" charset="0"/>
        <a:cs typeface="ヒラギノ角ゴ ProN W3" charset="0"/>
        <a:sym typeface="Gill Sans" charset="0"/>
      </a:defRPr>
    </a:lvl3pPr>
    <a:lvl4pPr marL="1371540" algn="l" rtl="0" eaLnBrk="0" fontAlgn="base" hangingPunct="0">
      <a:spcBef>
        <a:spcPct val="0"/>
      </a:spcBef>
      <a:spcAft>
        <a:spcPct val="0"/>
      </a:spcAft>
      <a:defRPr sz="5800" kern="1200">
        <a:solidFill>
          <a:srgbClr val="000000"/>
        </a:solidFill>
        <a:latin typeface="Gill Sans" charset="0"/>
        <a:ea typeface="ヒラギノ角ゴ ProN W3" charset="0"/>
        <a:cs typeface="ヒラギノ角ゴ ProN W3" charset="0"/>
        <a:sym typeface="Gill Sans" charset="0"/>
      </a:defRPr>
    </a:lvl4pPr>
    <a:lvl5pPr marL="1828720" algn="l" rtl="0" eaLnBrk="0" fontAlgn="base" hangingPunct="0">
      <a:spcBef>
        <a:spcPct val="0"/>
      </a:spcBef>
      <a:spcAft>
        <a:spcPct val="0"/>
      </a:spcAft>
      <a:defRPr sz="5800" kern="1200">
        <a:solidFill>
          <a:srgbClr val="000000"/>
        </a:solidFill>
        <a:latin typeface="Gill Sans" charset="0"/>
        <a:ea typeface="ヒラギノ角ゴ ProN W3" charset="0"/>
        <a:cs typeface="ヒラギノ角ゴ ProN W3" charset="0"/>
        <a:sym typeface="Gill Sans" charset="0"/>
      </a:defRPr>
    </a:lvl5pPr>
    <a:lvl6pPr marL="2285900" algn="l" defTabSz="914362" rtl="0" eaLnBrk="1" latinLnBrk="0" hangingPunct="1">
      <a:defRPr sz="5800" kern="1200">
        <a:solidFill>
          <a:srgbClr val="000000"/>
        </a:solidFill>
        <a:latin typeface="Gill Sans" charset="0"/>
        <a:ea typeface="ヒラギノ角ゴ ProN W3" charset="0"/>
        <a:cs typeface="ヒラギノ角ゴ ProN W3" charset="0"/>
        <a:sym typeface="Gill Sans" charset="0"/>
      </a:defRPr>
    </a:lvl6pPr>
    <a:lvl7pPr marL="2743080" algn="l" defTabSz="914362" rtl="0" eaLnBrk="1" latinLnBrk="0" hangingPunct="1">
      <a:defRPr sz="5800" kern="1200">
        <a:solidFill>
          <a:srgbClr val="000000"/>
        </a:solidFill>
        <a:latin typeface="Gill Sans" charset="0"/>
        <a:ea typeface="ヒラギノ角ゴ ProN W3" charset="0"/>
        <a:cs typeface="ヒラギノ角ゴ ProN W3" charset="0"/>
        <a:sym typeface="Gill Sans" charset="0"/>
      </a:defRPr>
    </a:lvl7pPr>
    <a:lvl8pPr marL="3200262" algn="l" defTabSz="914362" rtl="0" eaLnBrk="1" latinLnBrk="0" hangingPunct="1">
      <a:defRPr sz="5800" kern="1200">
        <a:solidFill>
          <a:srgbClr val="000000"/>
        </a:solidFill>
        <a:latin typeface="Gill Sans" charset="0"/>
        <a:ea typeface="ヒラギノ角ゴ ProN W3" charset="0"/>
        <a:cs typeface="ヒラギノ角ゴ ProN W3" charset="0"/>
        <a:sym typeface="Gill Sans" charset="0"/>
      </a:defRPr>
    </a:lvl8pPr>
    <a:lvl9pPr marL="3657440" algn="l" defTabSz="914362" rtl="0" eaLnBrk="1" latinLnBrk="0" hangingPunct="1">
      <a:defRPr sz="58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 xmlns:p15="http://schemas.microsoft.com/office/powerpoint/2012/main">
        <p15:guide id="1" orient="horz" pos="4320">
          <p15:clr>
            <a:srgbClr val="A4A3A4"/>
          </p15:clr>
        </p15:guide>
        <p15:guide id="2" pos="76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FDF"/>
    <a:srgbClr val="672952"/>
    <a:srgbClr val="3C3C3C"/>
    <a:srgbClr val="909090"/>
    <a:srgbClr val="52BEB0"/>
    <a:srgbClr val="62C8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2" d="100"/>
          <a:sy n="32" d="100"/>
        </p:scale>
        <p:origin x="-918" y="-108"/>
      </p:cViewPr>
      <p:guideLst>
        <p:guide orient="horz" pos="4320"/>
        <p:guide pos="76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leo" panose="020F0502020204030203" pitchFamily="34" charset="0"/>
              </a:defRPr>
            </a:lvl1pPr>
          </a:lstStyle>
          <a:p>
            <a:endParaRPr lang="en-US"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leo" panose="020F0502020204030203" pitchFamily="34" charset="0"/>
              </a:defRPr>
            </a:lvl1pPr>
          </a:lstStyle>
          <a:p>
            <a:fld id="{2CD826BB-5C23-4804-ADF3-D2879A29335B}" type="datetimeFigureOut">
              <a:rPr lang="en-US" smtClean="0"/>
              <a:pPr/>
              <a:t>11/24/2018</a:t>
            </a:fld>
            <a:endParaRPr lang="en-US"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leo" panose="020F0502020204030203" pitchFamily="34" charset="0"/>
              </a:defRPr>
            </a:lvl1pPr>
          </a:lstStyle>
          <a:p>
            <a:endParaRPr lang="en-US"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leo" panose="020F0502020204030203" pitchFamily="34" charset="0"/>
              </a:defRPr>
            </a:lvl1pPr>
          </a:lstStyle>
          <a:p>
            <a:fld id="{41E8C199-60EB-4919-9D02-E23353818F46}" type="slidenum">
              <a:rPr lang="en-US" smtClean="0"/>
              <a:pPr/>
              <a:t>‹#›</a:t>
            </a:fld>
            <a:endParaRPr lang="en-US" dirty="0"/>
          </a:p>
        </p:txBody>
      </p:sp>
    </p:spTree>
    <p:extLst>
      <p:ext uri="{BB962C8B-B14F-4D97-AF65-F5344CB8AC3E}">
        <p14:creationId xmlns:p14="http://schemas.microsoft.com/office/powerpoint/2010/main" val="642046427"/>
      </p:ext>
    </p:extLst>
  </p:cSld>
  <p:clrMap bg1="lt1" tx1="dk1" bg2="lt2" tx2="dk2" accent1="accent1" accent2="accent2" accent3="accent3" accent4="accent4" accent5="accent5" accent6="accent6" hlink="hlink" folHlink="folHlink"/>
  <p:notesStyle>
    <a:lvl1pPr marL="0" algn="l" defTabSz="914362" rtl="0" eaLnBrk="1" latinLnBrk="0" hangingPunct="1">
      <a:defRPr sz="1200" kern="1200">
        <a:solidFill>
          <a:schemeClr val="tx1"/>
        </a:solidFill>
        <a:latin typeface="+mn-lt"/>
        <a:ea typeface="+mn-ea"/>
        <a:cs typeface="+mn-cs"/>
      </a:defRPr>
    </a:lvl1pPr>
    <a:lvl2pPr marL="457180" algn="l" defTabSz="914362" rtl="0" eaLnBrk="1" latinLnBrk="0" hangingPunct="1">
      <a:defRPr sz="1200" kern="1200">
        <a:solidFill>
          <a:schemeClr val="tx1"/>
        </a:solidFill>
        <a:latin typeface="+mn-lt"/>
        <a:ea typeface="+mn-ea"/>
        <a:cs typeface="+mn-cs"/>
      </a:defRPr>
    </a:lvl2pPr>
    <a:lvl3pPr marL="914362" algn="l" defTabSz="914362" rtl="0" eaLnBrk="1" latinLnBrk="0" hangingPunct="1">
      <a:defRPr sz="1200" kern="1200">
        <a:solidFill>
          <a:schemeClr val="tx1"/>
        </a:solidFill>
        <a:latin typeface="+mn-lt"/>
        <a:ea typeface="+mn-ea"/>
        <a:cs typeface="+mn-cs"/>
      </a:defRPr>
    </a:lvl3pPr>
    <a:lvl4pPr marL="1371540" algn="l" defTabSz="914362" rtl="0" eaLnBrk="1" latinLnBrk="0" hangingPunct="1">
      <a:defRPr sz="1200" kern="1200">
        <a:solidFill>
          <a:schemeClr val="tx1"/>
        </a:solidFill>
        <a:latin typeface="+mn-lt"/>
        <a:ea typeface="+mn-ea"/>
        <a:cs typeface="+mn-cs"/>
      </a:defRPr>
    </a:lvl4pPr>
    <a:lvl5pPr marL="1828720" algn="l" defTabSz="914362" rtl="0" eaLnBrk="1" latinLnBrk="0" hangingPunct="1">
      <a:defRPr sz="1200" kern="1200">
        <a:solidFill>
          <a:schemeClr val="tx1"/>
        </a:solidFill>
        <a:latin typeface="+mn-lt"/>
        <a:ea typeface="+mn-ea"/>
        <a:cs typeface="+mn-cs"/>
      </a:defRPr>
    </a:lvl5pPr>
    <a:lvl6pPr marL="2285900" algn="l" defTabSz="914362" rtl="0" eaLnBrk="1" latinLnBrk="0" hangingPunct="1">
      <a:defRPr sz="1200" kern="1200">
        <a:solidFill>
          <a:schemeClr val="tx1"/>
        </a:solidFill>
        <a:latin typeface="+mn-lt"/>
        <a:ea typeface="+mn-ea"/>
        <a:cs typeface="+mn-cs"/>
      </a:defRPr>
    </a:lvl6pPr>
    <a:lvl7pPr marL="2743080" algn="l" defTabSz="914362" rtl="0" eaLnBrk="1" latinLnBrk="0" hangingPunct="1">
      <a:defRPr sz="1200" kern="1200">
        <a:solidFill>
          <a:schemeClr val="tx1"/>
        </a:solidFill>
        <a:latin typeface="+mn-lt"/>
        <a:ea typeface="+mn-ea"/>
        <a:cs typeface="+mn-cs"/>
      </a:defRPr>
    </a:lvl7pPr>
    <a:lvl8pPr marL="3200262" algn="l" defTabSz="914362" rtl="0" eaLnBrk="1" latinLnBrk="0" hangingPunct="1">
      <a:defRPr sz="1200" kern="1200">
        <a:solidFill>
          <a:schemeClr val="tx1"/>
        </a:solidFill>
        <a:latin typeface="+mn-lt"/>
        <a:ea typeface="+mn-ea"/>
        <a:cs typeface="+mn-cs"/>
      </a:defRPr>
    </a:lvl8pPr>
    <a:lvl9pPr marL="3657440" algn="l" defTabSz="91436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200" dirty="0" smtClean="0">
                <a:sym typeface="Lato" panose="020F0502020204030203" pitchFamily="34" charset="0"/>
              </a:rPr>
              <a:t>Semantic similarity based approach for reducing Arabic texts dimensionality by </a:t>
            </a:r>
            <a:r>
              <a:rPr lang="en-US" sz="1200" dirty="0" err="1" smtClean="0">
                <a:sym typeface="Lato" panose="020F0502020204030203" pitchFamily="34" charset="0"/>
              </a:rPr>
              <a:t>Awajan</a:t>
            </a:r>
            <a:r>
              <a:rPr lang="en-US" sz="1200" dirty="0" smtClean="0">
                <a:sym typeface="Lato" panose="020F0502020204030203" pitchFamily="34" charset="0"/>
              </a:rPr>
              <a:t> A.(2016) </a:t>
            </a:r>
          </a:p>
          <a:p>
            <a:pPr marL="0" marR="0" indent="0" algn="l" defTabSz="914362" rtl="0" eaLnBrk="1" fontAlgn="auto" latinLnBrk="0" hangingPunct="1">
              <a:lnSpc>
                <a:spcPct val="100000"/>
              </a:lnSpc>
              <a:spcBef>
                <a:spcPts val="0"/>
              </a:spcBef>
              <a:spcAft>
                <a:spcPts val="0"/>
              </a:spcAft>
              <a:buClrTx/>
              <a:buSzTx/>
              <a:buFontTx/>
              <a:buNone/>
              <a:tabLst/>
              <a:defRPr/>
            </a:pPr>
            <a:r>
              <a:rPr lang="en-US" sz="1200" dirty="0" smtClean="0">
                <a:sym typeface="Lato" panose="020F0502020204030203" pitchFamily="34" charset="0"/>
              </a:rPr>
              <a:t>Arabic Document Similarity Analysis using N-grams and Singular Value Decomposition  by A. Hussein (2016)</a:t>
            </a:r>
          </a:p>
          <a:p>
            <a:endParaRPr lang="en-US" dirty="0" smtClean="0"/>
          </a:p>
          <a:p>
            <a:pPr marL="0" marR="0" indent="0" algn="l" defTabSz="914362"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1E8C199-60EB-4919-9D02-E23353818F46}" type="slidenum">
              <a:rPr lang="en-US" smtClean="0"/>
              <a:pPr/>
              <a:t>8</a:t>
            </a:fld>
            <a:endParaRPr lang="en-US" dirty="0"/>
          </a:p>
        </p:txBody>
      </p:sp>
    </p:spTree>
    <p:extLst>
      <p:ext uri="{BB962C8B-B14F-4D97-AF65-F5344CB8AC3E}">
        <p14:creationId xmlns:p14="http://schemas.microsoft.com/office/powerpoint/2010/main" val="36712267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34063"/>
            <a:ext cx="24384000" cy="7118374"/>
          </a:xfrm>
          <a:prstGeom prst="rect">
            <a:avLst/>
          </a:prstGeom>
        </p:spPr>
      </p:pic>
      <p:pic>
        <p:nvPicPr>
          <p:cNvPr id="8" name="Content Placeholder 23" descr="psut2"/>
          <p:cNvPicPr>
            <a:picLocks noChangeAspect="1"/>
          </p:cNvPicPr>
          <p:nvPr userDrawn="1"/>
        </p:nvPicPr>
        <p:blipFill>
          <a:blip r:embed="rId3"/>
          <a:stretch>
            <a:fillRect/>
          </a:stretch>
        </p:blipFill>
        <p:spPr>
          <a:xfrm>
            <a:off x="2821521" y="3270182"/>
            <a:ext cx="3465830" cy="345186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1998878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81"/>
            <a:ext cx="21031200" cy="5705474"/>
          </a:xfrm>
        </p:spPr>
        <p:txBody>
          <a:bodyPr anchor="b"/>
          <a:lstStyle>
            <a:lvl1pPr>
              <a:defRPr sz="12000"/>
            </a:lvl1pPr>
          </a:lstStyle>
          <a:p>
            <a:r>
              <a:rPr lang="en-US" smtClean="0"/>
              <a:t>Click to edit Master title style</a:t>
            </a:r>
            <a:endParaRPr lang="en-US"/>
          </a:p>
        </p:txBody>
      </p:sp>
      <p:sp>
        <p:nvSpPr>
          <p:cNvPr id="3" name="Text Placeholder 2"/>
          <p:cNvSpPr>
            <a:spLocks noGrp="1"/>
          </p:cNvSpPr>
          <p:nvPr>
            <p:ph type="body" idx="1"/>
          </p:nvPr>
        </p:nvSpPr>
        <p:spPr>
          <a:xfrm>
            <a:off x="1663700" y="9178931"/>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994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44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81979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5"/>
            <a:ext cx="21031200" cy="2651126"/>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679581"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4" name="Content Placeholder 3"/>
          <p:cNvSpPr>
            <a:spLocks noGrp="1"/>
          </p:cNvSpPr>
          <p:nvPr>
            <p:ph sz="half" idx="2"/>
          </p:nvPr>
        </p:nvSpPr>
        <p:spPr>
          <a:xfrm>
            <a:off x="1679581" y="5010150"/>
            <a:ext cx="10315574"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6325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4449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81" y="914400"/>
            <a:ext cx="7864474" cy="3200400"/>
          </a:xfrm>
        </p:spPr>
        <p:txBody>
          <a:bodyPr anchor="b"/>
          <a:lstStyle>
            <a:lvl1pPr>
              <a:defRPr sz="6400"/>
            </a:lvl1pPr>
          </a:lstStyle>
          <a:p>
            <a:r>
              <a:rPr lang="en-US" smtClean="0"/>
              <a:t>Click to edit Master title style</a:t>
            </a:r>
            <a:endParaRPr lang="en-US"/>
          </a:p>
        </p:txBody>
      </p:sp>
      <p:sp>
        <p:nvSpPr>
          <p:cNvPr id="3" name="Content Placeholder 2"/>
          <p:cNvSpPr>
            <a:spLocks noGrp="1"/>
          </p:cNvSpPr>
          <p:nvPr>
            <p:ph idx="1"/>
          </p:nvPr>
        </p:nvSpPr>
        <p:spPr>
          <a:xfrm>
            <a:off x="10366376" y="1974855"/>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9581"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0003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81" y="914400"/>
            <a:ext cx="7864474" cy="3200400"/>
          </a:xfrm>
        </p:spPr>
        <p:txBody>
          <a:bodyPr anchor="b"/>
          <a:lstStyle>
            <a:lvl1pPr>
              <a:defRPr sz="6400"/>
            </a:lvl1pPr>
          </a:lstStyle>
          <a:p>
            <a:r>
              <a:rPr lang="en-US" smtClean="0"/>
              <a:t>Click to edit Master title style</a:t>
            </a:r>
            <a:endParaRPr lang="en-US"/>
          </a:p>
        </p:txBody>
      </p:sp>
      <p:sp>
        <p:nvSpPr>
          <p:cNvPr id="3" name="Picture Placeholder 2"/>
          <p:cNvSpPr>
            <a:spLocks noGrp="1"/>
          </p:cNvSpPr>
          <p:nvPr>
            <p:ph type="pic" idx="1"/>
          </p:nvPr>
        </p:nvSpPr>
        <p:spPr>
          <a:xfrm>
            <a:off x="10366376" y="1974855"/>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81"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9401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3719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2620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34063"/>
            <a:ext cx="24384000" cy="7118374"/>
          </a:xfrm>
          <a:prstGeom prst="rect">
            <a:avLst/>
          </a:prstGeom>
        </p:spPr>
      </p:pic>
      <p:pic>
        <p:nvPicPr>
          <p:cNvPr id="8" name="Content Placeholder 23" descr="psut2"/>
          <p:cNvPicPr>
            <a:picLocks noChangeAspect="1"/>
          </p:cNvPicPr>
          <p:nvPr userDrawn="1"/>
        </p:nvPicPr>
        <p:blipFill>
          <a:blip r:embed="rId3"/>
          <a:stretch>
            <a:fillRect/>
          </a:stretch>
        </p:blipFill>
        <p:spPr>
          <a:xfrm>
            <a:off x="2821517" y="3270182"/>
            <a:ext cx="3465830" cy="345186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07079754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aster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0" y="-34063"/>
            <a:ext cx="24384000" cy="7118374"/>
          </a:xfrm>
          <a:prstGeom prst="rect">
            <a:avLst/>
          </a:prstGeom>
        </p:spPr>
      </p:pic>
      <p:pic>
        <p:nvPicPr>
          <p:cNvPr id="7" name="Content Placeholder 23" descr="psut2"/>
          <p:cNvPicPr>
            <a:picLocks noChangeAspect="1"/>
          </p:cNvPicPr>
          <p:nvPr userDrawn="1"/>
        </p:nvPicPr>
        <p:blipFill>
          <a:blip r:embed="rId3"/>
          <a:stretch>
            <a:fillRect/>
          </a:stretch>
        </p:blipFill>
        <p:spPr>
          <a:xfrm>
            <a:off x="2821517" y="3270182"/>
            <a:ext cx="3465830" cy="345186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82539506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ster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0" y="-34063"/>
            <a:ext cx="24384000" cy="7118374"/>
          </a:xfrm>
          <a:prstGeom prst="rect">
            <a:avLst/>
          </a:prstGeom>
        </p:spPr>
      </p:pic>
      <p:pic>
        <p:nvPicPr>
          <p:cNvPr id="7" name="Content Placeholder 23" descr="psut2"/>
          <p:cNvPicPr>
            <a:picLocks noChangeAspect="1"/>
          </p:cNvPicPr>
          <p:nvPr userDrawn="1"/>
        </p:nvPicPr>
        <p:blipFill>
          <a:blip r:embed="rId3"/>
          <a:stretch>
            <a:fillRect/>
          </a:stretch>
        </p:blipFill>
        <p:spPr>
          <a:xfrm>
            <a:off x="2821521" y="3270182"/>
            <a:ext cx="3465830" cy="345186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53118999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29"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89"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3" y="194455"/>
            <a:ext cx="1937122" cy="1929314"/>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122592" y="12742197"/>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60607150"/>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_One_2">
    <p:spTree>
      <p:nvGrpSpPr>
        <p:cNvPr id="1" name=""/>
        <p:cNvGrpSpPr/>
        <p:nvPr/>
      </p:nvGrpSpPr>
      <p:grpSpPr>
        <a:xfrm>
          <a:off x="0" y="0"/>
          <a:ext cx="0" cy="0"/>
          <a:chOff x="0" y="0"/>
          <a:chExt cx="0" cy="0"/>
        </a:xfrm>
      </p:grpSpPr>
      <p:pic>
        <p:nvPicPr>
          <p:cNvPr id="12" name="Content Placeholder 23" descr="psut2"/>
          <p:cNvPicPr>
            <a:picLocks noChangeAspect="1"/>
          </p:cNvPicPr>
          <p:nvPr userDrawn="1"/>
        </p:nvPicPr>
        <p:blipFill>
          <a:blip r:embed="rId2"/>
          <a:stretch>
            <a:fillRect/>
          </a:stretch>
        </p:blipFill>
        <p:spPr>
          <a:xfrm>
            <a:off x="269823" y="194455"/>
            <a:ext cx="1937122" cy="1929314"/>
          </a:xfrm>
          <a:prstGeom prst="rect">
            <a:avLst/>
          </a:prstGeom>
          <a:effectLst>
            <a:outerShdw blurRad="50800" dist="38100" dir="2700000" algn="tl" rotWithShape="0">
              <a:prstClr val="black">
                <a:alpha val="40000"/>
              </a:prstClr>
            </a:outerShdw>
          </a:effectLst>
        </p:spPr>
      </p:pic>
      <p:sp>
        <p:nvSpPr>
          <p:cNvPr id="13" name="Rectangle 12"/>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4" name="Rectangle 13"/>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5" name="Rectangle 14"/>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7" name="Rectangle 16"/>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8" name="Rectangle 17"/>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9" name="Rectangle 18"/>
          <p:cNvSpPr/>
          <p:nvPr userDrawn="1"/>
        </p:nvSpPr>
        <p:spPr>
          <a:xfrm>
            <a:off x="491801"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6" name="Slide Number Placeholder 15"/>
          <p:cNvSpPr>
            <a:spLocks noGrp="1"/>
          </p:cNvSpPr>
          <p:nvPr>
            <p:ph type="sldNum" sz="quarter" idx="12"/>
          </p:nvPr>
        </p:nvSpPr>
        <p:spPr>
          <a:xfrm>
            <a:off x="22122592" y="12742197"/>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843253381"/>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29"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89"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3" y="194455"/>
            <a:ext cx="1937122" cy="1929314"/>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152088" y="12771693"/>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824632"/>
            <a:ext cx="24384000" cy="1828800"/>
          </a:xfrm>
          <a:prstGeom prst="rect">
            <a:avLst/>
          </a:prstGeom>
        </p:spPr>
      </p:pic>
      <p:sp>
        <p:nvSpPr>
          <p:cNvPr id="14" name="Title Placeholder 1"/>
          <p:cNvSpPr>
            <a:spLocks noGrp="1"/>
          </p:cNvSpPr>
          <p:nvPr>
            <p:ph type="title"/>
          </p:nvPr>
        </p:nvSpPr>
        <p:spPr>
          <a:xfrm>
            <a:off x="2830961" y="236436"/>
            <a:ext cx="20333838" cy="864096"/>
          </a:xfrm>
          <a:prstGeom prst="rect">
            <a:avLst/>
          </a:prstGeom>
        </p:spPr>
        <p:txBody>
          <a:bodyPr vert="horz" lIns="182880" tIns="91440" rIns="182880" bIns="91440" rtlCol="0" anchor="ctr">
            <a:noAutofit/>
          </a:bodyPr>
          <a:lstStyle>
            <a:lvl1pPr>
              <a:defRPr sz="8000" b="0">
                <a:solidFill>
                  <a:schemeClr val="tx1"/>
                </a:solidFill>
              </a:defRPr>
            </a:lvl1pPr>
          </a:lstStyle>
          <a:p>
            <a:endParaRPr lang="en-US" b="1" dirty="0">
              <a:solidFill>
                <a:schemeClr val="tx1">
                  <a:lumMod val="65000"/>
                  <a:lumOff val="35000"/>
                </a:schemeClr>
              </a:solidFill>
            </a:endParaRPr>
          </a:p>
        </p:txBody>
      </p:sp>
    </p:spTree>
    <p:extLst>
      <p:ext uri="{BB962C8B-B14F-4D97-AF65-F5344CB8AC3E}">
        <p14:creationId xmlns:p14="http://schemas.microsoft.com/office/powerpoint/2010/main" val="1219008966"/>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_Two_2">
    <p:spTree>
      <p:nvGrpSpPr>
        <p:cNvPr id="1" name=""/>
        <p:cNvGrpSpPr/>
        <p:nvPr/>
      </p:nvGrpSpPr>
      <p:grpSpPr>
        <a:xfrm>
          <a:off x="0" y="0"/>
          <a:ext cx="0" cy="0"/>
          <a:chOff x="0" y="0"/>
          <a:chExt cx="0" cy="0"/>
        </a:xfrm>
      </p:grpSpPr>
      <p:pic>
        <p:nvPicPr>
          <p:cNvPr id="12" name="Content Placeholder 23" descr="psut2"/>
          <p:cNvPicPr>
            <a:picLocks noChangeAspect="1"/>
          </p:cNvPicPr>
          <p:nvPr userDrawn="1"/>
        </p:nvPicPr>
        <p:blipFill>
          <a:blip r:embed="rId2"/>
          <a:stretch>
            <a:fillRect/>
          </a:stretch>
        </p:blipFill>
        <p:spPr>
          <a:xfrm>
            <a:off x="269823" y="194455"/>
            <a:ext cx="1937122" cy="1929314"/>
          </a:xfrm>
          <a:prstGeom prst="rect">
            <a:avLst/>
          </a:prstGeom>
          <a:effectLst>
            <a:outerShdw blurRad="50800" dist="38100" dir="2700000" algn="tl" rotWithShape="0">
              <a:prstClr val="black">
                <a:alpha val="40000"/>
              </a:prstClr>
            </a:outerShdw>
          </a:effectLst>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824632"/>
            <a:ext cx="24384000" cy="1828800"/>
          </a:xfrm>
          <a:prstGeom prst="rect">
            <a:avLst/>
          </a:prstGeom>
        </p:spPr>
      </p:pic>
      <p:sp>
        <p:nvSpPr>
          <p:cNvPr id="14" name="Title Placeholder 1"/>
          <p:cNvSpPr>
            <a:spLocks noGrp="1"/>
          </p:cNvSpPr>
          <p:nvPr>
            <p:ph type="title"/>
          </p:nvPr>
        </p:nvSpPr>
        <p:spPr>
          <a:xfrm>
            <a:off x="2830961" y="236436"/>
            <a:ext cx="20333838" cy="864096"/>
          </a:xfrm>
          <a:prstGeom prst="rect">
            <a:avLst/>
          </a:prstGeom>
        </p:spPr>
        <p:txBody>
          <a:bodyPr vert="horz" lIns="182880" tIns="91440" rIns="182880" bIns="91440" rtlCol="0" anchor="ctr">
            <a:noAutofit/>
          </a:bodyPr>
          <a:lstStyle>
            <a:lvl1pPr>
              <a:defRPr sz="8000" b="0">
                <a:solidFill>
                  <a:schemeClr val="tx1"/>
                </a:solidFill>
              </a:defRPr>
            </a:lvl1pPr>
          </a:lstStyle>
          <a:p>
            <a:endParaRPr lang="en-US" b="1" dirty="0">
              <a:solidFill>
                <a:schemeClr val="tx1">
                  <a:lumMod val="65000"/>
                  <a:lumOff val="35000"/>
                </a:schemeClr>
              </a:solidFill>
            </a:endParaRPr>
          </a:p>
        </p:txBody>
      </p:sp>
      <p:sp>
        <p:nvSpPr>
          <p:cNvPr id="15" name="Rectangle 14"/>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7" name="Rectangle 16"/>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8" name="Rectangle 17"/>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9" name="Rectangle 18"/>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20" name="Rectangle 19"/>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21" name="Rectangle 20"/>
          <p:cNvSpPr/>
          <p:nvPr userDrawn="1"/>
        </p:nvSpPr>
        <p:spPr>
          <a:xfrm>
            <a:off x="491801"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6" name="Slide Number Placeholder 15"/>
          <p:cNvSpPr>
            <a:spLocks noGrp="1"/>
          </p:cNvSpPr>
          <p:nvPr>
            <p:ph type="sldNum" sz="quarter" idx="12"/>
          </p:nvPr>
        </p:nvSpPr>
        <p:spPr>
          <a:xfrm>
            <a:off x="22152088" y="12771693"/>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21596392"/>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rot="10800000">
            <a:off x="0" y="6597627"/>
            <a:ext cx="24384000" cy="7118374"/>
          </a:xfrm>
          <a:prstGeom prst="rect">
            <a:avLst/>
          </a:prstGeom>
        </p:spPr>
      </p:pic>
      <p:pic>
        <p:nvPicPr>
          <p:cNvPr id="8" name="Content Placeholder 23" descr="psut2"/>
          <p:cNvPicPr>
            <a:picLocks noChangeAspect="1"/>
          </p:cNvPicPr>
          <p:nvPr userDrawn="1"/>
        </p:nvPicPr>
        <p:blipFill>
          <a:blip r:embed="rId3"/>
          <a:stretch>
            <a:fillRect/>
          </a:stretch>
        </p:blipFill>
        <p:spPr>
          <a:xfrm>
            <a:off x="2821517" y="6704954"/>
            <a:ext cx="3465830" cy="3451860"/>
          </a:xfrm>
          <a:prstGeom prst="rect">
            <a:avLst/>
          </a:prstGeom>
          <a:effectLst>
            <a:outerShdw blurRad="50800" dist="38100" dir="2700000" algn="tl" rotWithShape="0">
              <a:prstClr val="black">
                <a:alpha val="40000"/>
              </a:prstClr>
            </a:outerShdw>
          </a:effectLst>
        </p:spPr>
      </p:pic>
      <p:sp>
        <p:nvSpPr>
          <p:cNvPr id="9" name="TextBox 8"/>
          <p:cNvSpPr txBox="1"/>
          <p:nvPr userDrawn="1"/>
        </p:nvSpPr>
        <p:spPr>
          <a:xfrm>
            <a:off x="2821516" y="4553745"/>
            <a:ext cx="18288000" cy="2400658"/>
          </a:xfrm>
          <a:prstGeom prst="rect">
            <a:avLst/>
          </a:prstGeom>
          <a:noFill/>
          <a:ln>
            <a:noFill/>
          </a:ln>
        </p:spPr>
        <p:style>
          <a:lnRef idx="0">
            <a:schemeClr val="accent6"/>
          </a:lnRef>
          <a:fillRef idx="3">
            <a:schemeClr val="accent6"/>
          </a:fillRef>
          <a:effectRef idx="3">
            <a:schemeClr val="accent6"/>
          </a:effectRef>
          <a:fontRef idx="minor">
            <a:schemeClr val="lt1"/>
          </a:fontRef>
        </p:style>
        <p:txBody>
          <a:bodyPr wrap="square" lIns="182880" tIns="91440" rIns="182880" bIns="91440">
            <a:spAutoFit/>
          </a:bodyPr>
          <a:lstStyle/>
          <a:p>
            <a:pPr algn="ctr" defTabSz="1828800" eaLnBrk="1" fontAlgn="auto" hangingPunct="1">
              <a:spcBef>
                <a:spcPts val="0"/>
              </a:spcBef>
              <a:spcAft>
                <a:spcPts val="0"/>
              </a:spcAft>
              <a:defRPr/>
            </a:pPr>
            <a:r>
              <a:rPr lang="en-US" sz="14400" b="1" dirty="0">
                <a:ln w="9525">
                  <a:solidFill>
                    <a:prstClr val="white"/>
                  </a:solidFill>
                  <a:prstDash val="solid"/>
                </a:ln>
                <a:solidFill>
                  <a:srgbClr val="5B9BD5">
                    <a:lumMod val="50000"/>
                  </a:srgbClr>
                </a:solidFill>
                <a:effectLst>
                  <a:outerShdw blurRad="12700" dist="38100" dir="2700000" algn="tl" rotWithShape="0">
                    <a:prstClr val="white">
                      <a:lumMod val="50000"/>
                    </a:prstClr>
                  </a:outerShdw>
                </a:effectLst>
                <a:latin typeface="Calibri Light"/>
              </a:rPr>
              <a:t>Thank You</a:t>
            </a:r>
          </a:p>
        </p:txBody>
      </p:sp>
    </p:spTree>
    <p:extLst>
      <p:ext uri="{BB962C8B-B14F-4D97-AF65-F5344CB8AC3E}">
        <p14:creationId xmlns:p14="http://schemas.microsoft.com/office/powerpoint/2010/main" val="72348663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29"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89"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3" y="194455"/>
            <a:ext cx="1580758" cy="1574386"/>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476544" y="12712701"/>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664346"/>
      </p:ext>
    </p:extLst>
  </p:cSld>
  <p:clrMapOvr>
    <a:masterClrMapping/>
  </p:clrMapOvr>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Rectangle 5"/>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491801"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3" y="194455"/>
            <a:ext cx="1580758" cy="1574386"/>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465664" y="12714227"/>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4179522"/>
      </p:ext>
    </p:extLst>
  </p:cSld>
  <p:clrMapOvr>
    <a:masterClrMapping/>
  </p:clrMapOvr>
  <p:timing>
    <p:tnLst>
      <p:par>
        <p:cTn id="1" dur="indefinite" restart="never" nodeType="tmRoot"/>
      </p:par>
    </p:tnLst>
  </p:timing>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smtClean="0"/>
              <a:t>Click to edit Master title style</a:t>
            </a:r>
            <a:endParaRPr lang="en-US"/>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48597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44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30861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7719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33"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93"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7" y="194459"/>
            <a:ext cx="1937122" cy="1929314"/>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122592" y="12742201"/>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62931066"/>
      </p:ext>
    </p:extLst>
  </p:cSld>
  <p:clrMapOvr>
    <a:masterClrMapping/>
  </p:clrMapOvr>
  <p:timing>
    <p:tnLst>
      <p:par>
        <p:cTn id="1" dur="indefinite" restart="never" nodeType="tmRoot"/>
      </p:par>
    </p:tnLst>
  </p:timing>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20087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smtClean="0"/>
              <a:t>Click to edit Master title style</a:t>
            </a:r>
            <a:endParaRPr lang="en-US"/>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1634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smtClean="0"/>
              <a:t>Click to edit Master title style</a:t>
            </a:r>
            <a:endParaRPr lang="en-US"/>
          </a:p>
        </p:txBody>
      </p:sp>
      <p:sp>
        <p:nvSpPr>
          <p:cNvPr id="3" name="Picture Placeholder 2"/>
          <p:cNvSpPr>
            <a:spLocks noGrp="1"/>
          </p:cNvSpPr>
          <p:nvPr>
            <p:ph type="pic" idx="1"/>
          </p:nvPr>
        </p:nvSpPr>
        <p:spPr>
          <a:xfrm>
            <a:off x="10366376"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24660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51434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6CA75-C442-4806-97EF-FBDEEC177BD0}"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E16E0EE-2A67-4032-A5B0-07DFC509B6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157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_One_2">
    <p:spTree>
      <p:nvGrpSpPr>
        <p:cNvPr id="1" name=""/>
        <p:cNvGrpSpPr/>
        <p:nvPr/>
      </p:nvGrpSpPr>
      <p:grpSpPr>
        <a:xfrm>
          <a:off x="0" y="0"/>
          <a:ext cx="0" cy="0"/>
          <a:chOff x="0" y="0"/>
          <a:chExt cx="0" cy="0"/>
        </a:xfrm>
      </p:grpSpPr>
      <p:pic>
        <p:nvPicPr>
          <p:cNvPr id="12" name="Content Placeholder 23" descr="psut2"/>
          <p:cNvPicPr>
            <a:picLocks noChangeAspect="1"/>
          </p:cNvPicPr>
          <p:nvPr userDrawn="1"/>
        </p:nvPicPr>
        <p:blipFill>
          <a:blip r:embed="rId2"/>
          <a:stretch>
            <a:fillRect/>
          </a:stretch>
        </p:blipFill>
        <p:spPr>
          <a:xfrm>
            <a:off x="269827" y="194459"/>
            <a:ext cx="1937122" cy="1929314"/>
          </a:xfrm>
          <a:prstGeom prst="rect">
            <a:avLst/>
          </a:prstGeom>
          <a:effectLst>
            <a:outerShdw blurRad="50800" dist="38100" dir="2700000" algn="tl" rotWithShape="0">
              <a:prstClr val="black">
                <a:alpha val="40000"/>
              </a:prstClr>
            </a:outerShdw>
          </a:effectLst>
        </p:spPr>
      </p:pic>
      <p:sp>
        <p:nvSpPr>
          <p:cNvPr id="13" name="Rectangle 12"/>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4" name="Rectangle 13"/>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5" name="Rectangle 14"/>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7" name="Rectangle 16"/>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8" name="Rectangle 17"/>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9" name="Rectangle 18"/>
          <p:cNvSpPr/>
          <p:nvPr userDrawn="1"/>
        </p:nvSpPr>
        <p:spPr>
          <a:xfrm>
            <a:off x="491805"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6" name="Slide Number Placeholder 15"/>
          <p:cNvSpPr>
            <a:spLocks noGrp="1"/>
          </p:cNvSpPr>
          <p:nvPr>
            <p:ph type="sldNum" sz="quarter" idx="12"/>
          </p:nvPr>
        </p:nvSpPr>
        <p:spPr>
          <a:xfrm>
            <a:off x="22122592" y="12742201"/>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056348869"/>
      </p:ext>
    </p:extLst>
  </p:cSld>
  <p:clrMapOvr>
    <a:masterClrMapping/>
  </p:clrMapOvr>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33"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93"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7" y="194459"/>
            <a:ext cx="1937122" cy="1929314"/>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152088" y="12771697"/>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824632"/>
            <a:ext cx="24384000" cy="1828800"/>
          </a:xfrm>
          <a:prstGeom prst="rect">
            <a:avLst/>
          </a:prstGeom>
        </p:spPr>
      </p:pic>
      <p:sp>
        <p:nvSpPr>
          <p:cNvPr id="14" name="Title Placeholder 1"/>
          <p:cNvSpPr>
            <a:spLocks noGrp="1"/>
          </p:cNvSpPr>
          <p:nvPr>
            <p:ph type="title"/>
          </p:nvPr>
        </p:nvSpPr>
        <p:spPr>
          <a:xfrm>
            <a:off x="2830965" y="236436"/>
            <a:ext cx="20333838" cy="864096"/>
          </a:xfrm>
          <a:prstGeom prst="rect">
            <a:avLst/>
          </a:prstGeom>
        </p:spPr>
        <p:txBody>
          <a:bodyPr vert="horz" lIns="182880" tIns="91440" rIns="182880" bIns="91440" rtlCol="0" anchor="ctr">
            <a:noAutofit/>
          </a:bodyPr>
          <a:lstStyle>
            <a:lvl1pPr>
              <a:defRPr sz="8000" b="0">
                <a:solidFill>
                  <a:schemeClr val="tx1"/>
                </a:solidFill>
              </a:defRPr>
            </a:lvl1pPr>
          </a:lstStyle>
          <a:p>
            <a:endParaRPr lang="en-US" b="1" dirty="0">
              <a:solidFill>
                <a:schemeClr val="tx1">
                  <a:lumMod val="65000"/>
                  <a:lumOff val="35000"/>
                </a:schemeClr>
              </a:solidFill>
            </a:endParaRPr>
          </a:p>
        </p:txBody>
      </p:sp>
    </p:spTree>
    <p:extLst>
      <p:ext uri="{BB962C8B-B14F-4D97-AF65-F5344CB8AC3E}">
        <p14:creationId xmlns:p14="http://schemas.microsoft.com/office/powerpoint/2010/main" val="3092636457"/>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_Two_2">
    <p:spTree>
      <p:nvGrpSpPr>
        <p:cNvPr id="1" name=""/>
        <p:cNvGrpSpPr/>
        <p:nvPr/>
      </p:nvGrpSpPr>
      <p:grpSpPr>
        <a:xfrm>
          <a:off x="0" y="0"/>
          <a:ext cx="0" cy="0"/>
          <a:chOff x="0" y="0"/>
          <a:chExt cx="0" cy="0"/>
        </a:xfrm>
      </p:grpSpPr>
      <p:pic>
        <p:nvPicPr>
          <p:cNvPr id="12" name="Content Placeholder 23" descr="psut2"/>
          <p:cNvPicPr>
            <a:picLocks noChangeAspect="1"/>
          </p:cNvPicPr>
          <p:nvPr userDrawn="1"/>
        </p:nvPicPr>
        <p:blipFill>
          <a:blip r:embed="rId2"/>
          <a:stretch>
            <a:fillRect/>
          </a:stretch>
        </p:blipFill>
        <p:spPr>
          <a:xfrm>
            <a:off x="269827" y="194459"/>
            <a:ext cx="1937122" cy="1929314"/>
          </a:xfrm>
          <a:prstGeom prst="rect">
            <a:avLst/>
          </a:prstGeom>
          <a:effectLst>
            <a:outerShdw blurRad="50800" dist="38100" dir="2700000" algn="tl" rotWithShape="0">
              <a:prstClr val="black">
                <a:alpha val="40000"/>
              </a:prstClr>
            </a:outerShdw>
          </a:effectLst>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824632"/>
            <a:ext cx="24384000" cy="1828800"/>
          </a:xfrm>
          <a:prstGeom prst="rect">
            <a:avLst/>
          </a:prstGeom>
        </p:spPr>
      </p:pic>
      <p:sp>
        <p:nvSpPr>
          <p:cNvPr id="14" name="Title Placeholder 1"/>
          <p:cNvSpPr>
            <a:spLocks noGrp="1"/>
          </p:cNvSpPr>
          <p:nvPr>
            <p:ph type="title"/>
          </p:nvPr>
        </p:nvSpPr>
        <p:spPr>
          <a:xfrm>
            <a:off x="2830965" y="236436"/>
            <a:ext cx="20333838" cy="864096"/>
          </a:xfrm>
          <a:prstGeom prst="rect">
            <a:avLst/>
          </a:prstGeom>
        </p:spPr>
        <p:txBody>
          <a:bodyPr vert="horz" lIns="182880" tIns="91440" rIns="182880" bIns="91440" rtlCol="0" anchor="ctr">
            <a:noAutofit/>
          </a:bodyPr>
          <a:lstStyle>
            <a:lvl1pPr>
              <a:defRPr sz="8000" b="0">
                <a:solidFill>
                  <a:schemeClr val="tx1"/>
                </a:solidFill>
              </a:defRPr>
            </a:lvl1pPr>
          </a:lstStyle>
          <a:p>
            <a:endParaRPr lang="en-US" b="1" dirty="0">
              <a:solidFill>
                <a:schemeClr val="tx1">
                  <a:lumMod val="65000"/>
                  <a:lumOff val="35000"/>
                </a:schemeClr>
              </a:solidFill>
            </a:endParaRPr>
          </a:p>
        </p:txBody>
      </p:sp>
      <p:sp>
        <p:nvSpPr>
          <p:cNvPr id="15" name="Rectangle 14"/>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7" name="Rectangle 16"/>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8" name="Rectangle 17"/>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9" name="Rectangle 18"/>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20" name="Rectangle 19"/>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21" name="Rectangle 20"/>
          <p:cNvSpPr/>
          <p:nvPr userDrawn="1"/>
        </p:nvSpPr>
        <p:spPr>
          <a:xfrm>
            <a:off x="491805"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6" name="Slide Number Placeholder 15"/>
          <p:cNvSpPr>
            <a:spLocks noGrp="1"/>
          </p:cNvSpPr>
          <p:nvPr>
            <p:ph type="sldNum" sz="quarter" idx="12"/>
          </p:nvPr>
        </p:nvSpPr>
        <p:spPr>
          <a:xfrm>
            <a:off x="22152088" y="12771697"/>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74398573"/>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rot="10800000">
            <a:off x="0" y="6597631"/>
            <a:ext cx="24384000" cy="7118374"/>
          </a:xfrm>
          <a:prstGeom prst="rect">
            <a:avLst/>
          </a:prstGeom>
        </p:spPr>
      </p:pic>
      <p:pic>
        <p:nvPicPr>
          <p:cNvPr id="8" name="Content Placeholder 23" descr="psut2"/>
          <p:cNvPicPr>
            <a:picLocks noChangeAspect="1"/>
          </p:cNvPicPr>
          <p:nvPr userDrawn="1"/>
        </p:nvPicPr>
        <p:blipFill>
          <a:blip r:embed="rId3"/>
          <a:stretch>
            <a:fillRect/>
          </a:stretch>
        </p:blipFill>
        <p:spPr>
          <a:xfrm>
            <a:off x="2821521" y="6704954"/>
            <a:ext cx="3465830" cy="3451860"/>
          </a:xfrm>
          <a:prstGeom prst="rect">
            <a:avLst/>
          </a:prstGeom>
          <a:effectLst>
            <a:outerShdw blurRad="50800" dist="38100" dir="2700000" algn="tl" rotWithShape="0">
              <a:prstClr val="black">
                <a:alpha val="40000"/>
              </a:prstClr>
            </a:outerShdw>
          </a:effectLst>
        </p:spPr>
      </p:pic>
      <p:sp>
        <p:nvSpPr>
          <p:cNvPr id="9" name="TextBox 8"/>
          <p:cNvSpPr txBox="1"/>
          <p:nvPr userDrawn="1"/>
        </p:nvSpPr>
        <p:spPr>
          <a:xfrm>
            <a:off x="2821516" y="4553749"/>
            <a:ext cx="18288000" cy="2400658"/>
          </a:xfrm>
          <a:prstGeom prst="rect">
            <a:avLst/>
          </a:prstGeom>
          <a:noFill/>
          <a:ln>
            <a:noFill/>
          </a:ln>
        </p:spPr>
        <p:style>
          <a:lnRef idx="0">
            <a:schemeClr val="accent6"/>
          </a:lnRef>
          <a:fillRef idx="3">
            <a:schemeClr val="accent6"/>
          </a:fillRef>
          <a:effectRef idx="3">
            <a:schemeClr val="accent6"/>
          </a:effectRef>
          <a:fontRef idx="minor">
            <a:schemeClr val="lt1"/>
          </a:fontRef>
        </p:style>
        <p:txBody>
          <a:bodyPr wrap="square" lIns="182880" tIns="91440" rIns="182880" bIns="91440">
            <a:spAutoFit/>
          </a:bodyPr>
          <a:lstStyle/>
          <a:p>
            <a:pPr algn="ctr" defTabSz="1828800" eaLnBrk="1" fontAlgn="auto" hangingPunct="1">
              <a:spcBef>
                <a:spcPts val="0"/>
              </a:spcBef>
              <a:spcAft>
                <a:spcPts val="0"/>
              </a:spcAft>
              <a:defRPr/>
            </a:pPr>
            <a:r>
              <a:rPr lang="en-US" sz="14400" b="1" dirty="0">
                <a:ln w="9525">
                  <a:solidFill>
                    <a:prstClr val="white"/>
                  </a:solidFill>
                  <a:prstDash val="solid"/>
                </a:ln>
                <a:solidFill>
                  <a:srgbClr val="5B9BD5">
                    <a:lumMod val="50000"/>
                  </a:srgbClr>
                </a:solidFill>
                <a:effectLst>
                  <a:outerShdw blurRad="12700" dist="38100" dir="2700000" algn="tl" rotWithShape="0">
                    <a:prstClr val="white">
                      <a:lumMod val="50000"/>
                    </a:prstClr>
                  </a:outerShdw>
                </a:effectLst>
                <a:latin typeface="Calibri Light"/>
              </a:rPr>
              <a:t>Thank You</a:t>
            </a:r>
          </a:p>
        </p:txBody>
      </p:sp>
    </p:spTree>
    <p:extLst>
      <p:ext uri="{BB962C8B-B14F-4D97-AF65-F5344CB8AC3E}">
        <p14:creationId xmlns:p14="http://schemas.microsoft.com/office/powerpoint/2010/main" val="37457628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a:xfrm>
            <a:off x="23310482" y="103872"/>
            <a:ext cx="219456"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82" y="409866"/>
            <a:ext cx="219456"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979310" y="683652"/>
            <a:ext cx="219456"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269824" y="12681678"/>
            <a:ext cx="23105120" cy="219456"/>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33" y="12997586"/>
            <a:ext cx="23052870" cy="219456"/>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1229193" y="13330848"/>
            <a:ext cx="22964482" cy="219456"/>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7" y="194459"/>
            <a:ext cx="1580758" cy="1574386"/>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476544" y="12712705"/>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8324868"/>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Rectangle 5"/>
          <p:cNvSpPr/>
          <p:nvPr userDrawn="1"/>
        </p:nvSpPr>
        <p:spPr>
          <a:xfrm>
            <a:off x="23959406" y="103872"/>
            <a:ext cx="182880" cy="1280160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7" name="Rectangle 6"/>
          <p:cNvSpPr/>
          <p:nvPr userDrawn="1"/>
        </p:nvSpPr>
        <p:spPr>
          <a:xfrm>
            <a:off x="23618494" y="409866"/>
            <a:ext cx="182880" cy="12801600"/>
          </a:xfrm>
          <a:prstGeom prst="rect">
            <a:avLst/>
          </a:prstGeom>
          <a:gradFill flip="none" rotWithShape="1">
            <a:gsLst>
              <a:gs pos="85000">
                <a:srgbClr val="D98B15"/>
              </a:gs>
              <a:gs pos="38000">
                <a:srgbClr val="F9C11A"/>
              </a:gs>
            </a:gsLst>
            <a:path path="circle">
              <a:fillToRect l="50000" t="50000" r="50000" b="50000"/>
            </a:path>
            <a:tileRect/>
          </a:gradFill>
          <a:ln>
            <a:solidFill>
              <a:srgbClr val="DA8C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8" name="Rectangle 7"/>
          <p:cNvSpPr/>
          <p:nvPr userDrawn="1"/>
        </p:nvSpPr>
        <p:spPr>
          <a:xfrm>
            <a:off x="23271418" y="683652"/>
            <a:ext cx="182880" cy="1280160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9" name="Rectangle 8"/>
          <p:cNvSpPr/>
          <p:nvPr userDrawn="1"/>
        </p:nvSpPr>
        <p:spPr>
          <a:xfrm>
            <a:off x="918748" y="12740670"/>
            <a:ext cx="23105120" cy="182880"/>
          </a:xfrm>
          <a:prstGeom prst="rect">
            <a:avLst/>
          </a:prstGeom>
          <a:solidFill>
            <a:srgbClr val="153D57"/>
          </a:solidFill>
          <a:ln>
            <a:solidFill>
              <a:srgbClr val="153D57"/>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0" name="Rectangle 9"/>
          <p:cNvSpPr/>
          <p:nvPr userDrawn="1"/>
        </p:nvSpPr>
        <p:spPr>
          <a:xfrm>
            <a:off x="719541" y="13027082"/>
            <a:ext cx="23052870" cy="182880"/>
          </a:xfrm>
          <a:prstGeom prst="rect">
            <a:avLst/>
          </a:prstGeom>
          <a:gradFill flip="none" rotWithShape="1">
            <a:gsLst>
              <a:gs pos="85000">
                <a:srgbClr val="D98B15"/>
              </a:gs>
              <a:gs pos="38000">
                <a:srgbClr val="F9C11A"/>
              </a:gs>
            </a:gsLst>
            <a:path path="circle">
              <a:fillToRect l="50000" t="50000" r="50000" b="50000"/>
            </a:path>
            <a:tileRect/>
          </a:gradFill>
          <a:ln>
            <a:solidFill>
              <a:srgbClr val="DB8F15"/>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sp>
        <p:nvSpPr>
          <p:cNvPr id="11" name="Rectangle 10"/>
          <p:cNvSpPr/>
          <p:nvPr userDrawn="1"/>
        </p:nvSpPr>
        <p:spPr>
          <a:xfrm>
            <a:off x="491805" y="13330848"/>
            <a:ext cx="22964482" cy="182880"/>
          </a:xfrm>
          <a:prstGeom prst="rect">
            <a:avLst/>
          </a:prstGeom>
          <a:gradFill flip="none" rotWithShape="1">
            <a:gsLst>
              <a:gs pos="80000">
                <a:srgbClr val="E5222B"/>
              </a:gs>
              <a:gs pos="97000">
                <a:schemeClr val="accent2">
                  <a:lumMod val="70000"/>
                </a:schemeClr>
              </a:gs>
            </a:gsLst>
            <a:path path="circle">
              <a:fillToRect l="50000" t="50000" r="50000" b="50000"/>
            </a:path>
            <a:tileRect/>
          </a:gradFill>
          <a:ln>
            <a:solidFill>
              <a:srgbClr val="E5222B"/>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lgn="ctr" defTabSz="1828800" eaLnBrk="1" fontAlgn="auto" hangingPunct="1">
              <a:spcBef>
                <a:spcPts val="0"/>
              </a:spcBef>
              <a:spcAft>
                <a:spcPts val="0"/>
              </a:spcAft>
            </a:pPr>
            <a:endParaRPr lang="en-US" sz="3600">
              <a:solidFill>
                <a:prstClr val="white"/>
              </a:solidFill>
            </a:endParaRPr>
          </a:p>
        </p:txBody>
      </p:sp>
      <p:pic>
        <p:nvPicPr>
          <p:cNvPr id="12" name="Content Placeholder 23" descr="psut2"/>
          <p:cNvPicPr>
            <a:picLocks noChangeAspect="1"/>
          </p:cNvPicPr>
          <p:nvPr userDrawn="1"/>
        </p:nvPicPr>
        <p:blipFill>
          <a:blip r:embed="rId2"/>
          <a:stretch>
            <a:fillRect/>
          </a:stretch>
        </p:blipFill>
        <p:spPr>
          <a:xfrm>
            <a:off x="269827" y="194459"/>
            <a:ext cx="1580758" cy="1574386"/>
          </a:xfrm>
          <a:prstGeom prst="rect">
            <a:avLst/>
          </a:prstGeom>
          <a:effectLst>
            <a:outerShdw blurRad="50800" dist="38100" dir="2700000" algn="tl" rotWithShape="0">
              <a:prstClr val="black">
                <a:alpha val="40000"/>
              </a:prstClr>
            </a:outerShdw>
          </a:effectLst>
        </p:spPr>
      </p:pic>
      <p:sp>
        <p:nvSpPr>
          <p:cNvPr id="16" name="Slide Number Placeholder 15"/>
          <p:cNvSpPr>
            <a:spLocks noGrp="1"/>
          </p:cNvSpPr>
          <p:nvPr>
            <p:ph type="sldNum" sz="quarter" idx="12"/>
          </p:nvPr>
        </p:nvSpPr>
        <p:spPr>
          <a:xfrm>
            <a:off x="22465664" y="12714231"/>
            <a:ext cx="1794388" cy="730250"/>
          </a:xfrm>
        </p:spPr>
        <p:txBody>
          <a:bodyPr/>
          <a:lstStyle>
            <a:lvl1pPr>
              <a:defRPr sz="4800" b="1">
                <a:solidFill>
                  <a:schemeClr val="tx1"/>
                </a:solidFill>
              </a:defRPr>
            </a:lvl1pPr>
          </a:lstStyle>
          <a:p>
            <a:fld id="{8E16E0EE-2A67-4032-A5B0-07DFC509B66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2038555"/>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5"/>
            <a:ext cx="21031200" cy="2651126"/>
          </a:xfrm>
          <a:prstGeom prst="rect">
            <a:avLst/>
          </a:prstGeom>
        </p:spPr>
        <p:txBody>
          <a:bodyPr vert="horz" lIns="182880" tIns="91440" rIns="182880" bIns="9144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76400" y="3651250"/>
            <a:ext cx="21031200" cy="8702676"/>
          </a:xfrm>
          <a:prstGeom prst="rect">
            <a:avLst/>
          </a:prstGeom>
        </p:spPr>
        <p:txBody>
          <a:bodyPr vert="horz" lIns="182880" tIns="91440" rIns="182880" bIns="9144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76400" y="12712705"/>
            <a:ext cx="5486400" cy="730250"/>
          </a:xfrm>
          <a:prstGeom prst="rect">
            <a:avLst/>
          </a:prstGeom>
        </p:spPr>
        <p:txBody>
          <a:bodyPr vert="horz" lIns="182880" tIns="91440" rIns="182880" bIns="91440" rtlCol="0" anchor="ctr"/>
          <a:lstStyle>
            <a:lvl1pPr algn="l">
              <a:defRPr sz="2400">
                <a:solidFill>
                  <a:schemeClr val="tx1">
                    <a:tint val="75000"/>
                  </a:schemeClr>
                </a:solidFill>
              </a:defRPr>
            </a:lvl1pPr>
          </a:lstStyle>
          <a:p>
            <a:pPr eaLnBrk="1" fontAlgn="auto" hangingPunct="1">
              <a:spcBef>
                <a:spcPts val="0"/>
              </a:spcBef>
              <a:spcAft>
                <a:spcPts val="0"/>
              </a:spcAft>
            </a:pPr>
            <a:fld id="{26E6CA75-C442-4806-97EF-FBDEEC177BD0}" type="datetimeFigureOut">
              <a:rPr lang="en-US" smtClean="0">
                <a:solidFill>
                  <a:prstClr val="black">
                    <a:tint val="75000"/>
                  </a:prstClr>
                </a:solidFill>
                <a:latin typeface="Calibri"/>
                <a:ea typeface="+mn-ea"/>
                <a:cs typeface="+mn-cs"/>
              </a:rPr>
              <a:pPr eaLnBrk="1" fontAlgn="auto" hangingPunct="1">
                <a:spcBef>
                  <a:spcPts val="0"/>
                </a:spcBef>
                <a:spcAft>
                  <a:spcPts val="0"/>
                </a:spcAft>
              </a:pPr>
              <a:t>11/24/2018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8077200" y="12712705"/>
            <a:ext cx="8229600" cy="730250"/>
          </a:xfrm>
          <a:prstGeom prst="rect">
            <a:avLst/>
          </a:prstGeom>
        </p:spPr>
        <p:txBody>
          <a:bodyPr vert="horz" lIns="182880" tIns="91440" rIns="182880" bIns="91440" rtlCol="0" anchor="ctr"/>
          <a:lstStyle>
            <a:lvl1pPr algn="ctr">
              <a:defRPr sz="24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17221200" y="12712705"/>
            <a:ext cx="5486400" cy="730250"/>
          </a:xfrm>
          <a:prstGeom prst="rect">
            <a:avLst/>
          </a:prstGeom>
        </p:spPr>
        <p:txBody>
          <a:bodyPr vert="horz" lIns="182880" tIns="91440" rIns="182880" bIns="91440" rtlCol="0" anchor="ctr"/>
          <a:lstStyle>
            <a:lvl1pPr algn="r">
              <a:defRPr sz="2400">
                <a:solidFill>
                  <a:schemeClr val="tx1">
                    <a:tint val="75000"/>
                  </a:schemeClr>
                </a:solidFill>
              </a:defRPr>
            </a:lvl1pPr>
          </a:lstStyle>
          <a:p>
            <a:pPr eaLnBrk="1" fontAlgn="auto" hangingPunct="1">
              <a:spcBef>
                <a:spcPts val="0"/>
              </a:spcBef>
              <a:spcAft>
                <a:spcPts val="0"/>
              </a:spcAft>
            </a:pPr>
            <a:fld id="{8E16E0EE-2A67-4032-A5B0-07DFC509B662}" type="slidenum">
              <a:rPr lang="en-US" smtClean="0">
                <a:solidFill>
                  <a:prstClr val="black">
                    <a:tint val="75000"/>
                  </a:prstClr>
                </a:solidFill>
                <a:latin typeface="Calibri"/>
                <a:ea typeface="+mn-ea"/>
                <a:cs typeface="+mn-cs"/>
              </a:rPr>
              <a:pPr eaLnBrk="1" fontAlgn="auto" hangingPunct="1">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964078003"/>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 id="2147483818" r:id="rId13"/>
    <p:sldLayoutId id="2147483819" r:id="rId14"/>
    <p:sldLayoutId id="2147483820" r:id="rId15"/>
    <p:sldLayoutId id="2147483821" r:id="rId16"/>
    <p:sldLayoutId id="2147483822" r:id="rId17"/>
  </p:sldLayoutIdLst>
  <p:timing>
    <p:tnLst>
      <p:par>
        <p:cTn id="1" dur="indefinite" restart="never" nodeType="tmRoot"/>
      </p:par>
    </p:tnLst>
  </p:timing>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182880" tIns="91440" rIns="182880" bIns="9144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76400" y="3651250"/>
            <a:ext cx="21031200" cy="8702676"/>
          </a:xfrm>
          <a:prstGeom prst="rect">
            <a:avLst/>
          </a:prstGeom>
        </p:spPr>
        <p:txBody>
          <a:bodyPr vert="horz" lIns="182880" tIns="91440" rIns="182880" bIns="9144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76400" y="12712701"/>
            <a:ext cx="5486400" cy="730250"/>
          </a:xfrm>
          <a:prstGeom prst="rect">
            <a:avLst/>
          </a:prstGeom>
        </p:spPr>
        <p:txBody>
          <a:bodyPr vert="horz" lIns="182880" tIns="91440" rIns="182880" bIns="91440" rtlCol="0" anchor="ctr"/>
          <a:lstStyle>
            <a:lvl1pPr algn="l">
              <a:defRPr sz="2400">
                <a:solidFill>
                  <a:schemeClr val="tx1">
                    <a:tint val="75000"/>
                  </a:schemeClr>
                </a:solidFill>
              </a:defRPr>
            </a:lvl1pPr>
          </a:lstStyle>
          <a:p>
            <a:pPr defTabSz="1828800" eaLnBrk="1" fontAlgn="auto" hangingPunct="1">
              <a:spcBef>
                <a:spcPts val="0"/>
              </a:spcBef>
              <a:spcAft>
                <a:spcPts val="0"/>
              </a:spcAft>
            </a:pPr>
            <a:fld id="{26E6CA75-C442-4806-97EF-FBDEEC177BD0}" type="datetimeFigureOut">
              <a:rPr lang="en-US" smtClean="0">
                <a:solidFill>
                  <a:prstClr val="black">
                    <a:tint val="75000"/>
                  </a:prstClr>
                </a:solidFill>
                <a:latin typeface="Calibri"/>
                <a:ea typeface="+mn-ea"/>
                <a:cs typeface="+mn-cs"/>
              </a:rPr>
              <a:pPr defTabSz="1828800" eaLnBrk="1" fontAlgn="auto" hangingPunct="1">
                <a:spcBef>
                  <a:spcPts val="0"/>
                </a:spcBef>
                <a:spcAft>
                  <a:spcPts val="0"/>
                </a:spcAft>
              </a:pPr>
              <a:t>11/24/2018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182880" tIns="91440" rIns="182880" bIns="91440" rtlCol="0" anchor="ctr"/>
          <a:lstStyle>
            <a:lvl1pPr algn="ctr">
              <a:defRPr sz="2400">
                <a:solidFill>
                  <a:schemeClr val="tx1">
                    <a:tint val="75000"/>
                  </a:schemeClr>
                </a:solidFill>
              </a:defRPr>
            </a:lvl1pPr>
          </a:lstStyle>
          <a:p>
            <a:pPr defTabSz="1828800" eaLnBrk="1" fontAlgn="auto" hangingPunct="1">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182880" tIns="91440" rIns="182880" bIns="91440" rtlCol="0" anchor="ctr"/>
          <a:lstStyle>
            <a:lvl1pPr algn="r">
              <a:defRPr sz="2400">
                <a:solidFill>
                  <a:schemeClr val="tx1">
                    <a:tint val="75000"/>
                  </a:schemeClr>
                </a:solidFill>
              </a:defRPr>
            </a:lvl1pPr>
          </a:lstStyle>
          <a:p>
            <a:pPr defTabSz="1828800" eaLnBrk="1" fontAlgn="auto" hangingPunct="1">
              <a:spcBef>
                <a:spcPts val="0"/>
              </a:spcBef>
              <a:spcAft>
                <a:spcPts val="0"/>
              </a:spcAft>
            </a:pPr>
            <a:fld id="{8E16E0EE-2A67-4032-A5B0-07DFC509B662}" type="slidenum">
              <a:rPr lang="en-US" smtClean="0">
                <a:solidFill>
                  <a:prstClr val="black">
                    <a:tint val="75000"/>
                  </a:prstClr>
                </a:solidFill>
                <a:latin typeface="Calibri"/>
                <a:ea typeface="+mn-ea"/>
                <a:cs typeface="+mn-cs"/>
              </a:rPr>
              <a:pPr defTabSz="1828800" eaLnBrk="1" fontAlgn="auto" hangingPunct="1">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653765079"/>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 id="2147483836" r:id="rId13"/>
    <p:sldLayoutId id="2147483837" r:id="rId14"/>
    <p:sldLayoutId id="2147483838" r:id="rId15"/>
    <p:sldLayoutId id="2147483839" r:id="rId16"/>
    <p:sldLayoutId id="2147483840" r:id="rId17"/>
  </p:sldLayoutIdLst>
  <p:timing>
    <p:tnLst>
      <p:par>
        <p:cTn id="1" dur="indefinite" restart="never" nodeType="tmRoot"/>
      </p:par>
    </p:tnLst>
  </p:timing>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3992190" y="11820352"/>
            <a:ext cx="16668552" cy="1095364"/>
          </a:xfrm>
          <a:prstGeom prst="rect">
            <a:avLst/>
          </a:prstGeom>
          <a:noFill/>
          <a:ln>
            <a:noFill/>
          </a:ln>
        </p:spPr>
        <p:txBody>
          <a:bodyPr wrap="square" lIns="182880" tIns="91440" rIns="182880" bIns="91440" rtlCol="0">
            <a:spAutoFit/>
          </a:bodyPr>
          <a:lstStyle/>
          <a:p>
            <a:pPr algn="ctr" rtl="1" eaLnBrk="1" fontAlgn="auto" hangingPunct="1">
              <a:lnSpc>
                <a:spcPct val="150000"/>
              </a:lnSpc>
              <a:spcBef>
                <a:spcPts val="0"/>
              </a:spcBef>
              <a:spcAft>
                <a:spcPts val="0"/>
              </a:spcAft>
            </a:pPr>
            <a:r>
              <a:rPr lang="en-US" sz="4400" dirty="0">
                <a:solidFill>
                  <a:schemeClr val="tx1"/>
                </a:solidFill>
                <a:latin typeface="Calibri"/>
                <a:ea typeface="+mn-ea"/>
                <a:cs typeface="+mn-cs"/>
              </a:rPr>
              <a:t>Princess Sumaya University for Technology</a:t>
            </a:r>
          </a:p>
        </p:txBody>
      </p:sp>
      <p:sp>
        <p:nvSpPr>
          <p:cNvPr id="9" name="Rectangle 7"/>
          <p:cNvSpPr>
            <a:spLocks/>
          </p:cNvSpPr>
          <p:nvPr/>
        </p:nvSpPr>
        <p:spPr bwMode="auto">
          <a:xfrm>
            <a:off x="0" y="7845497"/>
            <a:ext cx="24384000"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US" sz="8000" b="1" dirty="0">
                <a:solidFill>
                  <a:schemeClr val="tx1"/>
                </a:solidFill>
                <a:latin typeface="Arial" pitchFamily="34" charset="0"/>
                <a:ea typeface="Tahoma" pitchFamily="34" charset="0"/>
                <a:cs typeface="Arial" pitchFamily="34" charset="0"/>
                <a:sym typeface="Aleo" panose="020F0502020204030203" pitchFamily="34" charset="0"/>
              </a:rPr>
              <a:t>Arabic Semantic Similarity Approaches – Review</a:t>
            </a:r>
          </a:p>
        </p:txBody>
      </p:sp>
      <p:sp>
        <p:nvSpPr>
          <p:cNvPr id="3" name="Rectangle 2"/>
          <p:cNvSpPr/>
          <p:nvPr/>
        </p:nvSpPr>
        <p:spPr>
          <a:xfrm>
            <a:off x="6096000" y="10112876"/>
            <a:ext cx="12192000" cy="1569660"/>
          </a:xfrm>
          <a:prstGeom prst="rect">
            <a:avLst/>
          </a:prstGeom>
        </p:spPr>
        <p:txBody>
          <a:bodyPr lIns="91440" tIns="45720" rIns="91440" bIns="45720">
            <a:spAutoFit/>
          </a:bodyPr>
          <a:lstStyle/>
          <a:p>
            <a:pPr algn="ctr" eaLnBrk="1" hangingPunct="1"/>
            <a:r>
              <a:rPr lang="en-US" sz="4800" dirty="0" err="1">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Marwah</a:t>
            </a:r>
            <a:r>
              <a:rPr lang="en-US" sz="4800" dirty="0">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 </a:t>
            </a:r>
            <a:r>
              <a:rPr lang="en-US" sz="4800" dirty="0" err="1">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Alian</a:t>
            </a:r>
            <a:endParaRPr lang="en-US" sz="4800" dirty="0">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a:p>
            <a:pPr algn="ctr" eaLnBrk="1" hangingPunct="1"/>
            <a:r>
              <a:rPr lang="en-US" sz="4800" dirty="0">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Arafat </a:t>
            </a:r>
            <a:r>
              <a:rPr lang="en-US" sz="4800" dirty="0" err="1">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Awajan</a:t>
            </a:r>
            <a:endParaRPr lang="en-US" sz="4800" dirty="0">
              <a:solidFill>
                <a:schemeClr val="tx1"/>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p:txBody>
      </p:sp>
    </p:spTree>
    <p:extLst>
      <p:ext uri="{BB962C8B-B14F-4D97-AF65-F5344CB8AC3E}">
        <p14:creationId xmlns:p14="http://schemas.microsoft.com/office/powerpoint/2010/main" val="7450297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8952" y="1673424"/>
            <a:ext cx="20333838" cy="864096"/>
          </a:xfrm>
        </p:spPr>
        <p:txBody>
          <a:bodyPr/>
          <a:lstStyle/>
          <a:p>
            <a:pPr fontAlgn="base">
              <a:spcAft>
                <a:spcPct val="0"/>
              </a:spcAft>
            </a:pPr>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Word Similarity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10</a:t>
            </a:fld>
            <a:endParaRPr lang="en-US">
              <a:solidFill>
                <a:prstClr val="black"/>
              </a:solidFill>
            </a:endParaRPr>
          </a:p>
        </p:txBody>
      </p:sp>
      <p:grpSp>
        <p:nvGrpSpPr>
          <p:cNvPr id="23" name="Group 22"/>
          <p:cNvGrpSpPr/>
          <p:nvPr/>
        </p:nvGrpSpPr>
        <p:grpSpPr>
          <a:xfrm>
            <a:off x="951723" y="3833664"/>
            <a:ext cx="22113485" cy="1868528"/>
            <a:chOff x="951723" y="4748013"/>
            <a:chExt cx="22113485" cy="1868528"/>
          </a:xfrm>
        </p:grpSpPr>
        <p:sp>
          <p:nvSpPr>
            <p:cNvPr id="4" name="Rectangle 12"/>
            <p:cNvSpPr>
              <a:spLocks/>
            </p:cNvSpPr>
            <p:nvPr/>
          </p:nvSpPr>
          <p:spPr bwMode="auto">
            <a:xfrm>
              <a:off x="3046984" y="4967047"/>
              <a:ext cx="20018224"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Froud</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et al.(2012)</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Latent Semantic Analysis with stemming or light stemming</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show that Light Stemming approach outperformed Stemming approach.</a:t>
              </a:r>
            </a:p>
            <a:p>
              <a:pPr algn="l" eaLnBrk="1" hangingPunct="1"/>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nvGrpSpPr>
            <p:cNvPr id="5" name="Grupa 1"/>
            <p:cNvGrpSpPr/>
            <p:nvPr/>
          </p:nvGrpSpPr>
          <p:grpSpPr>
            <a:xfrm>
              <a:off x="951723" y="4748013"/>
              <a:ext cx="1676400" cy="1676400"/>
              <a:chOff x="1422400" y="6489700"/>
              <a:chExt cx="1676400" cy="1676400"/>
            </a:xfrm>
          </p:grpSpPr>
          <p:sp>
            <p:nvSpPr>
              <p:cNvPr id="6"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7"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8"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9"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0" name="Group 19"/>
          <p:cNvGrpSpPr/>
          <p:nvPr/>
        </p:nvGrpSpPr>
        <p:grpSpPr>
          <a:xfrm>
            <a:off x="951723" y="6785992"/>
            <a:ext cx="22113485" cy="1865353"/>
            <a:chOff x="951723" y="6856213"/>
            <a:chExt cx="22113485" cy="1865353"/>
          </a:xfrm>
        </p:grpSpPr>
        <p:grpSp>
          <p:nvGrpSpPr>
            <p:cNvPr id="10" name="Grupa 38"/>
            <p:cNvGrpSpPr/>
            <p:nvPr/>
          </p:nvGrpSpPr>
          <p:grpSpPr>
            <a:xfrm>
              <a:off x="951723" y="6856213"/>
              <a:ext cx="1676400" cy="1676400"/>
              <a:chOff x="1422400" y="8597900"/>
              <a:chExt cx="1676400" cy="1676400"/>
            </a:xfrm>
          </p:grpSpPr>
          <p:sp>
            <p:nvSpPr>
              <p:cNvPr id="11"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12"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3"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4"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1" name="Rectangle 12"/>
            <p:cNvSpPr>
              <a:spLocks/>
            </p:cNvSpPr>
            <p:nvPr/>
          </p:nvSpPr>
          <p:spPr bwMode="auto">
            <a:xfrm>
              <a:off x="3046984" y="7072072"/>
              <a:ext cx="20018224"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Almarsoomi</a:t>
              </a:r>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et al. (2013)</a:t>
              </a:r>
            </a:p>
            <a:p>
              <a:pPr algn="l" eaLnBrk="1" hangingPunct="1"/>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Li semantic similarity measure using Arabic knowledge base approach</a:t>
              </a:r>
              <a:endPar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The AWSS measure obtained a good rate of Pearson correlation which was 0.894 compared to human average of 0.893 for the same data. </a:t>
              </a:r>
            </a:p>
            <a:p>
              <a:pPr algn="l" eaLnBrk="1" hangingPunct="1"/>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spTree>
    <p:extLst>
      <p:ext uri="{BB962C8B-B14F-4D97-AF65-F5344CB8AC3E}">
        <p14:creationId xmlns:p14="http://schemas.microsoft.com/office/powerpoint/2010/main" val="4142963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8952" y="1673424"/>
            <a:ext cx="20333838" cy="864096"/>
          </a:xfrm>
        </p:spPr>
        <p:txBody>
          <a:bodyPr/>
          <a:lstStyle/>
          <a:p>
            <a:pPr fontAlgn="base">
              <a:spcAft>
                <a:spcPct val="0"/>
              </a:spcAft>
            </a:pPr>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Summary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grpSp>
        <p:nvGrpSpPr>
          <p:cNvPr id="23" name="Group 22"/>
          <p:cNvGrpSpPr/>
          <p:nvPr/>
        </p:nvGrpSpPr>
        <p:grpSpPr>
          <a:xfrm>
            <a:off x="951721" y="4121696"/>
            <a:ext cx="22185493" cy="1868528"/>
            <a:chOff x="951723" y="4748013"/>
            <a:chExt cx="22185493" cy="1868528"/>
          </a:xfrm>
        </p:grpSpPr>
        <p:sp>
          <p:nvSpPr>
            <p:cNvPr id="4" name="Rectangle 12"/>
            <p:cNvSpPr>
              <a:spLocks/>
            </p:cNvSpPr>
            <p:nvPr/>
          </p:nvSpPr>
          <p:spPr bwMode="auto">
            <a:xfrm>
              <a:off x="3046984" y="4967047"/>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word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co-occurrence methods which ignore word order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in the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sentence, and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does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not take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the meaning into consideration. Used with documents similarity.</a:t>
              </a:r>
            </a:p>
          </p:txBody>
        </p:sp>
        <p:grpSp>
          <p:nvGrpSpPr>
            <p:cNvPr id="5" name="Grupa 1"/>
            <p:cNvGrpSpPr/>
            <p:nvPr/>
          </p:nvGrpSpPr>
          <p:grpSpPr>
            <a:xfrm>
              <a:off x="951723" y="4748013"/>
              <a:ext cx="1676400" cy="1676400"/>
              <a:chOff x="1422400" y="6489700"/>
              <a:chExt cx="1676400" cy="1676400"/>
            </a:xfrm>
          </p:grpSpPr>
          <p:sp>
            <p:nvSpPr>
              <p:cNvPr id="6"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7"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8"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9"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4" name="Group 23"/>
          <p:cNvGrpSpPr/>
          <p:nvPr/>
        </p:nvGrpSpPr>
        <p:grpSpPr>
          <a:xfrm>
            <a:off x="951723" y="6425952"/>
            <a:ext cx="21897461" cy="1865353"/>
            <a:chOff x="951723" y="6856213"/>
            <a:chExt cx="21897461" cy="1865353"/>
          </a:xfrm>
        </p:grpSpPr>
        <p:grpSp>
          <p:nvGrpSpPr>
            <p:cNvPr id="10" name="Grupa 38"/>
            <p:cNvGrpSpPr/>
            <p:nvPr/>
          </p:nvGrpSpPr>
          <p:grpSpPr>
            <a:xfrm>
              <a:off x="951723" y="6856213"/>
              <a:ext cx="1676400" cy="1676400"/>
              <a:chOff x="1422400" y="8597900"/>
              <a:chExt cx="1676400" cy="1676400"/>
            </a:xfrm>
          </p:grpSpPr>
          <p:sp>
            <p:nvSpPr>
              <p:cNvPr id="11"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12"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3"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4"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1" name="Rectangle 12"/>
            <p:cNvSpPr>
              <a:spLocks/>
            </p:cNvSpPr>
            <p:nvPr/>
          </p:nvSpPr>
          <p:spPr bwMode="auto">
            <a:xfrm>
              <a:off x="3046984" y="7072072"/>
              <a:ext cx="19802200"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Statistical corpus based that use the latent semantic analysis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LSA). It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is successful approach in information extraction especially for documents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25" name="Group 24"/>
          <p:cNvGrpSpPr/>
          <p:nvPr/>
        </p:nvGrpSpPr>
        <p:grpSpPr>
          <a:xfrm>
            <a:off x="951721" y="8658200"/>
            <a:ext cx="21897463" cy="1865353"/>
            <a:chOff x="951721" y="8964413"/>
            <a:chExt cx="21897463" cy="1865353"/>
          </a:xfrm>
        </p:grpSpPr>
        <p:grpSp>
          <p:nvGrpSpPr>
            <p:cNvPr id="15" name="Grupa 40"/>
            <p:cNvGrpSpPr/>
            <p:nvPr/>
          </p:nvGrpSpPr>
          <p:grpSpPr>
            <a:xfrm>
              <a:off x="951721" y="8964413"/>
              <a:ext cx="1676400" cy="1676400"/>
              <a:chOff x="1422400" y="10706100"/>
              <a:chExt cx="1676400" cy="1676400"/>
            </a:xfrm>
          </p:grpSpPr>
          <p:sp>
            <p:nvSpPr>
              <p:cNvPr id="16"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7"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8"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9"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2" name="Rectangle 12"/>
            <p:cNvSpPr>
              <a:spLocks/>
            </p:cNvSpPr>
            <p:nvPr/>
          </p:nvSpPr>
          <p:spPr bwMode="auto">
            <a:xfrm>
              <a:off x="3046984" y="9180272"/>
              <a:ext cx="19802200"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Descriptive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features-based approaches in which a word in a short text is represented using semantic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features used with sentence similarity.</a:t>
              </a:r>
              <a:endPar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sp>
        <p:nvSpPr>
          <p:cNvPr id="26" name="Rectangle 12"/>
          <p:cNvSpPr>
            <a:spLocks/>
          </p:cNvSpPr>
          <p:nvPr/>
        </p:nvSpPr>
        <p:spPr bwMode="auto">
          <a:xfrm>
            <a:off x="3199382" y="2616218"/>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Main Approaches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for measuring semantic similarity detection </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nvGrpSpPr>
          <p:cNvPr id="27" name="Group 26"/>
          <p:cNvGrpSpPr/>
          <p:nvPr/>
        </p:nvGrpSpPr>
        <p:grpSpPr>
          <a:xfrm>
            <a:off x="1104121" y="10818440"/>
            <a:ext cx="22185493" cy="1868528"/>
            <a:chOff x="951723" y="4748013"/>
            <a:chExt cx="22185493" cy="1868528"/>
          </a:xfrm>
        </p:grpSpPr>
        <p:sp>
          <p:nvSpPr>
            <p:cNvPr id="28" name="Rectangle 12"/>
            <p:cNvSpPr>
              <a:spLocks/>
            </p:cNvSpPr>
            <p:nvPr/>
          </p:nvSpPr>
          <p:spPr bwMode="auto">
            <a:xfrm>
              <a:off x="3046984" y="4967047"/>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Using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neural networks and word </a:t>
              </a:r>
              <a:r>
                <a:rPr lang="en-US" sz="4000" dirty="0" err="1"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embeddings</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used for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short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texts and documents similarity </a:t>
              </a:r>
              <a:endPar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nvGrpSpPr>
            <p:cNvPr id="29" name="Grupa 1"/>
            <p:cNvGrpSpPr/>
            <p:nvPr/>
          </p:nvGrpSpPr>
          <p:grpSpPr>
            <a:xfrm>
              <a:off x="951723" y="4748013"/>
              <a:ext cx="1676400" cy="1676400"/>
              <a:chOff x="1422400" y="6489700"/>
              <a:chExt cx="1676400" cy="1676400"/>
            </a:xfrm>
          </p:grpSpPr>
          <p:sp>
            <p:nvSpPr>
              <p:cNvPr id="30"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31"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32"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33"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spTree>
    <p:extLst>
      <p:ext uri="{BB962C8B-B14F-4D97-AF65-F5344CB8AC3E}">
        <p14:creationId xmlns:p14="http://schemas.microsoft.com/office/powerpoint/2010/main" val="1738264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200" b="1" dirty="0">
                <a:solidFill>
                  <a:srgbClr val="3C3C3C"/>
                </a:solidFill>
                <a:latin typeface="Aleo" panose="020F0502020204030203" pitchFamily="34" charset="0"/>
                <a:ea typeface="Aleo" panose="020F0502020204030203" pitchFamily="34" charset="0"/>
                <a:cs typeface="Aleo" panose="020F0502020204030203" pitchFamily="34" charset="0"/>
              </a:rPr>
              <a:t>References</a:t>
            </a: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12</a:t>
            </a:fld>
            <a:endParaRPr lang="en-US">
              <a:solidFill>
                <a:prstClr val="black"/>
              </a:solidFill>
            </a:endParaRPr>
          </a:p>
        </p:txBody>
      </p:sp>
      <p:sp>
        <p:nvSpPr>
          <p:cNvPr id="4" name="Rectangle 3"/>
          <p:cNvSpPr>
            <a:spLocks/>
          </p:cNvSpPr>
          <p:nvPr/>
        </p:nvSpPr>
        <p:spPr bwMode="auto">
          <a:xfrm>
            <a:off x="1016000" y="2609528"/>
            <a:ext cx="21833184" cy="9577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marL="571500" lvl="0" indent="-571500" algn="l" eaLnBrk="1" hangingPunct="1">
              <a:buFont typeface="Arial" pitchFamily="34" charset="0"/>
              <a:buChar char="•"/>
            </a:pPr>
            <a:endParaRPr lang="en-US" sz="3600" dirty="0" smtClean="0"/>
          </a:p>
          <a:p>
            <a:pPr marL="571500" lvl="0" indent="-571500" algn="l" eaLnBrk="1" hangingPunct="1">
              <a:buFont typeface="Arial" pitchFamily="34" charset="0"/>
              <a:buChar char="•"/>
            </a:pPr>
            <a:r>
              <a:rPr lang="en-US" sz="3600" dirty="0" smtClean="0"/>
              <a:t>Ali </a:t>
            </a:r>
            <a:r>
              <a:rPr lang="en-US" sz="3600" dirty="0" err="1"/>
              <a:t>Selamat</a:t>
            </a:r>
            <a:r>
              <a:rPr lang="en-US" sz="3600" dirty="0"/>
              <a:t>, </a:t>
            </a:r>
            <a:r>
              <a:rPr lang="en-US" sz="3600" dirty="0" err="1"/>
              <a:t>Hanadi</a:t>
            </a:r>
            <a:r>
              <a:rPr lang="en-US" sz="3600" dirty="0"/>
              <a:t> </a:t>
            </a:r>
            <a:r>
              <a:rPr lang="en-US" sz="3600" dirty="0" err="1"/>
              <a:t>Hassen</a:t>
            </a:r>
            <a:r>
              <a:rPr lang="en-US" sz="3600" dirty="0"/>
              <a:t> Ismail, "Finding English and Translated Arabic Documents Similarities Using GHSOM", in  Proceedings of the International Conference on Computer and Communication Engineering 2008, Kuala Lumpur, Malaysia, 2008, pp. </a:t>
            </a:r>
            <a:r>
              <a:rPr lang="en-US" sz="3600" dirty="0" smtClean="0"/>
              <a:t>460-465</a:t>
            </a:r>
            <a:endParaRPr lang="en-US" sz="3600" dirty="0"/>
          </a:p>
          <a:p>
            <a:pPr marL="571500" indent="-571500" algn="l" eaLnBrk="1" hangingPunct="1">
              <a:buFont typeface="Arial" pitchFamily="34" charset="0"/>
              <a:buChar char="•"/>
            </a:pP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H</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Froud</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R.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Benslimane</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Lachkar</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 A.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Lachkar,S</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Ouatik</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"Stemming and Similarity Measures for Arabic Documents Clustering", in 2010 5th International Symposium On I/V Communications and Mobile Network, Rabat, 2010, pp. 1-4</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t>
            </a:r>
          </a:p>
          <a:p>
            <a:pPr marL="571500" lvl="0" indent="-571500" algn="l" eaLnBrk="1" hangingPunct="1">
              <a:buFont typeface="Arial" pitchFamily="34" charset="0"/>
              <a:buChar char="•"/>
            </a:pP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Mohammad </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 Al-</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Ramahi</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Suleiman H. Mustafa, "N-Gram-Based Techniques for Arabic Text Document Matching; Case Study: Courses Accreditation",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Abhath</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AL-</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Yarmouk</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Basic Sci. &amp;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Eng</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vol. 21, no. 1, pp. 85-105, 2012</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t>
            </a:r>
          </a:p>
          <a:p>
            <a:pPr marL="571500" lvl="0" indent="-571500" algn="l" eaLnBrk="1" hangingPunct="1">
              <a:buFont typeface="Arial" pitchFamily="34" charset="0"/>
              <a:buChar char="•"/>
            </a:pPr>
            <a:r>
              <a:rPr lang="en-US" sz="3600" dirty="0" smtClean="0"/>
              <a:t>H</a:t>
            </a:r>
            <a:r>
              <a:rPr lang="en-US" sz="3600" dirty="0"/>
              <a:t>. </a:t>
            </a:r>
            <a:r>
              <a:rPr lang="en-US" sz="3600" dirty="0" err="1"/>
              <a:t>Soori</a:t>
            </a:r>
            <a:r>
              <a:rPr lang="en-US" sz="3600" dirty="0"/>
              <a:t>, M. </a:t>
            </a:r>
            <a:r>
              <a:rPr lang="en-US" sz="3600" dirty="0" err="1"/>
              <a:t>Prilepok</a:t>
            </a:r>
            <a:r>
              <a:rPr lang="en-US" sz="3600" dirty="0"/>
              <a:t>, J. </a:t>
            </a:r>
            <a:r>
              <a:rPr lang="en-US" sz="3600" dirty="0" err="1"/>
              <a:t>Platos</a:t>
            </a:r>
            <a:r>
              <a:rPr lang="en-US" sz="3600" dirty="0"/>
              <a:t>, E. </a:t>
            </a:r>
            <a:r>
              <a:rPr lang="en-US" sz="3600" dirty="0" err="1"/>
              <a:t>Berhan</a:t>
            </a:r>
            <a:r>
              <a:rPr lang="en-US" sz="3600" dirty="0"/>
              <a:t> and V. </a:t>
            </a:r>
            <a:r>
              <a:rPr lang="en-US" sz="3600" dirty="0" err="1"/>
              <a:t>Snasel</a:t>
            </a:r>
            <a:r>
              <a:rPr lang="en-US" sz="3600" dirty="0"/>
              <a:t>, "Text similarity based on data compression in Arabic", </a:t>
            </a:r>
            <a:r>
              <a:rPr lang="en-US" sz="3600" i="1" dirty="0"/>
              <a:t>Lecture Notes in Electrical Engineering</a:t>
            </a:r>
            <a:r>
              <a:rPr lang="en-US" sz="3600" dirty="0"/>
              <a:t> , no. DOI: 10.1007/978-3-642-41968-3_22, October 2013.</a:t>
            </a:r>
          </a:p>
          <a:p>
            <a:pPr marL="571500" indent="-571500" algn="l" eaLnBrk="1" hangingPunct="1">
              <a:buFont typeface="Arial" pitchFamily="34" charset="0"/>
              <a:buChar char="•"/>
            </a:pP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Ashraf </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 Hussein, "Arabic Document Similarity Analysis using N-grams and Singular Value Decomposition", in 2015 IEEE 9th International Conference on Research Challenges in Information Science (RCIS), Athens, Greece, 2015, pp. 445-455.</a:t>
            </a:r>
          </a:p>
          <a:p>
            <a:pPr marL="571500" indent="-571500" algn="l" eaLnBrk="1" hangingPunct="1">
              <a:buFont typeface="Arial" pitchFamily="34" charset="0"/>
              <a:buChar char="•"/>
            </a:pPr>
            <a:r>
              <a:rPr lang="en-US" sz="3600" dirty="0" err="1"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Awajan</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 "Semantic similarity based approach for reducing Arabic texts dimensionality",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Int</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J Speech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Technol</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vol. 19, no. 2, pp. 191–201, 2016</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t>
            </a:r>
          </a:p>
          <a:p>
            <a:pPr algn="l" eaLnBrk="1" hangingPunct="1"/>
            <a:endPar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a:p>
            <a:pPr marL="571500" indent="-571500" algn="l" eaLnBrk="1" hangingPunct="1">
              <a:buFont typeface="Arial" pitchFamily="34" charset="0"/>
              <a:buChar char="•"/>
            </a:pPr>
            <a:endPar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spTree>
    <p:extLst>
      <p:ext uri="{BB962C8B-B14F-4D97-AF65-F5344CB8AC3E}">
        <p14:creationId xmlns:p14="http://schemas.microsoft.com/office/powerpoint/2010/main" val="2714425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200" b="1" dirty="0">
                <a:solidFill>
                  <a:srgbClr val="3C3C3C"/>
                </a:solidFill>
                <a:latin typeface="Aleo" panose="020F0502020204030203" pitchFamily="34" charset="0"/>
                <a:ea typeface="Aleo" panose="020F0502020204030203" pitchFamily="34" charset="0"/>
                <a:cs typeface="Aleo" panose="020F0502020204030203" pitchFamily="34" charset="0"/>
              </a:rPr>
              <a:t>References</a:t>
            </a: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13</a:t>
            </a:fld>
            <a:endParaRPr lang="en-US">
              <a:solidFill>
                <a:prstClr val="black"/>
              </a:solidFill>
            </a:endParaRPr>
          </a:p>
        </p:txBody>
      </p:sp>
      <p:sp>
        <p:nvSpPr>
          <p:cNvPr id="4" name="Rectangle 3"/>
          <p:cNvSpPr>
            <a:spLocks/>
          </p:cNvSpPr>
          <p:nvPr/>
        </p:nvSpPr>
        <p:spPr bwMode="auto">
          <a:xfrm>
            <a:off x="1016000" y="2609528"/>
            <a:ext cx="21833184" cy="9577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marL="571500" indent="-571500" algn="l" eaLnBrk="1" hangingPunct="1">
              <a:buFont typeface="Arial" pitchFamily="34" charset="0"/>
              <a:buChar char="•"/>
            </a:pP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H</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Froud</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Lachkar</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and S. A.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Ouatik</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"Stemming versus Light Stemming for measuring the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simitilarity</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between Arabic Words with Latent Semantic Analysis model", in 2012 Colloquium in Information Science and Technology, Fez, 2012, pp. 69-73</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t>
            </a:r>
          </a:p>
          <a:p>
            <a:pPr marL="571500" lvl="0" indent="-571500" algn="l" eaLnBrk="1" hangingPunct="1">
              <a:buFont typeface="Arial" pitchFamily="34" charset="0"/>
              <a:buChar char="•"/>
            </a:pPr>
            <a:r>
              <a:rPr lang="en-US" sz="3600" dirty="0" err="1"/>
              <a:t>Faaza</a:t>
            </a:r>
            <a:r>
              <a:rPr lang="en-US" sz="3600" dirty="0"/>
              <a:t> A. </a:t>
            </a:r>
            <a:r>
              <a:rPr lang="en-US" sz="3600" dirty="0" err="1"/>
              <a:t>Almarsoomi</a:t>
            </a:r>
            <a:r>
              <a:rPr lang="en-US" sz="3600" dirty="0"/>
              <a:t>, James D. O’Shea, </a:t>
            </a:r>
            <a:r>
              <a:rPr lang="en-US" sz="3600" dirty="0" err="1"/>
              <a:t>Zuhair</a:t>
            </a:r>
            <a:r>
              <a:rPr lang="en-US" sz="3600" dirty="0"/>
              <a:t> Bandar, and </a:t>
            </a:r>
            <a:r>
              <a:rPr lang="en-US" sz="3600" dirty="0" err="1"/>
              <a:t>Keeley</a:t>
            </a:r>
            <a:r>
              <a:rPr lang="en-US" sz="3600" dirty="0"/>
              <a:t> Crockett, "AWSS: An Algorithm for Measuring Arabic Word Semantic Similarity," </a:t>
            </a:r>
            <a:r>
              <a:rPr lang="en-US" sz="3600" i="1" dirty="0"/>
              <a:t>in IEEE International Conference on Systems, Man and Cybernetics</a:t>
            </a:r>
            <a:r>
              <a:rPr lang="en-US" sz="3600" dirty="0"/>
              <a:t>, 2013, pp. 504-509.</a:t>
            </a:r>
          </a:p>
          <a:p>
            <a:pPr marL="571500" indent="-571500" algn="l" eaLnBrk="1" hangingPunct="1">
              <a:buFont typeface="Arial" pitchFamily="34" charset="0"/>
              <a:buChar char="•"/>
            </a:pPr>
            <a:r>
              <a:rPr lang="en-US" sz="3600" dirty="0" err="1"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Salha</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Alzahrani</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"Cross-Language Semantic Similarity of Arabic-English Short Phrases and Sentences", Journal of Computer Sciences, vol. 12 , no. 1, pp. 1-18, 2016.</a:t>
            </a:r>
          </a:p>
          <a:p>
            <a:pPr marL="571500" indent="-571500" algn="l" eaLnBrk="1" hangingPunct="1">
              <a:buFont typeface="Arial" pitchFamily="34" charset="0"/>
              <a:buChar char="•"/>
            </a:pPr>
            <a:r>
              <a:rPr lang="en-US" sz="3600" dirty="0" err="1"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Aseel</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Qassim</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Abd</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Alameer</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Suhad</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Malallah</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kadhem</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"Finding the Similarity between Two Arabic Texts", Iraqi Journal of Science, vol. 58, no. 1A, pp. 152-162, 2017.</a:t>
            </a:r>
          </a:p>
          <a:p>
            <a:pPr marL="571500" indent="-571500" algn="l" eaLnBrk="1" hangingPunct="1">
              <a:buFont typeface="Arial" pitchFamily="34" charset="0"/>
              <a:buChar char="•"/>
            </a:pP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D</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Nagoudi</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E.M.B., Schwab,  "Semantic similarity of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arabic</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sentences with word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embeddings</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in Proceedings of the Third Arabic Natural Language Processing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Workshop:Association</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for Computational Linguistics, 2017, pp. 18-24.</a:t>
            </a:r>
          </a:p>
          <a:p>
            <a:pPr marL="571500" indent="-571500" algn="l" eaLnBrk="1" hangingPunct="1">
              <a:buFont typeface="Arial" pitchFamily="34" charset="0"/>
              <a:buChar char="•"/>
            </a:pPr>
            <a:r>
              <a:rPr lang="en-US" sz="3600" dirty="0" err="1"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Nagoudi</a:t>
            </a:r>
            <a:r>
              <a:rPr lang="en-US" sz="36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E.M.B., Ferrero J., Schwab D., </a:t>
            </a:r>
            <a:r>
              <a:rPr lang="en-US" sz="3600" dirty="0" err="1">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Cherroun</a:t>
            </a:r>
            <a:r>
              <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 H., "Word Embedding-Based Approaches for Measuring Semantic Similarity of Arabic-English Sentences", In 6th International Conference on Arabic Language Processing ICALP, published in : Arabic Language Processing: From Theory to Practice , Book Series: Communications in Computer and Information Science. vol. 782, 2018.</a:t>
            </a:r>
          </a:p>
          <a:p>
            <a:pPr marL="571500" indent="-571500" algn="l" eaLnBrk="1" hangingPunct="1">
              <a:buFont typeface="Arial" pitchFamily="34" charset="0"/>
              <a:buChar char="•"/>
            </a:pPr>
            <a:endPar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spTree>
    <p:extLst>
      <p:ext uri="{BB962C8B-B14F-4D97-AF65-F5344CB8AC3E}">
        <p14:creationId xmlns:p14="http://schemas.microsoft.com/office/powerpoint/2010/main" val="923360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22590125" y="12771438"/>
            <a:ext cx="1793875" cy="730250"/>
          </a:xfrm>
        </p:spPr>
        <p:txBody>
          <a:bodyPr/>
          <a:lstStyle/>
          <a:p>
            <a:fld id="{8E16E0EE-2A67-4032-A5B0-07DFC509B662}"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722302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8952" y="1673424"/>
            <a:ext cx="20333838" cy="864096"/>
          </a:xfrm>
        </p:spPr>
        <p:txBody>
          <a:bodyPr/>
          <a:lstStyle/>
          <a:p>
            <a:pPr fontAlgn="base">
              <a:spcAft>
                <a:spcPct val="0"/>
              </a:spcAft>
            </a:pPr>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Sentence Similarity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15</a:t>
            </a:fld>
            <a:endParaRPr lang="en-US">
              <a:solidFill>
                <a:prstClr val="black"/>
              </a:solidFill>
            </a:endParaRPr>
          </a:p>
        </p:txBody>
      </p:sp>
      <p:grpSp>
        <p:nvGrpSpPr>
          <p:cNvPr id="23" name="Group 22"/>
          <p:cNvGrpSpPr/>
          <p:nvPr/>
        </p:nvGrpSpPr>
        <p:grpSpPr>
          <a:xfrm>
            <a:off x="951721" y="4121696"/>
            <a:ext cx="22185493" cy="1868528"/>
            <a:chOff x="951723" y="4748013"/>
            <a:chExt cx="22185493" cy="1868528"/>
          </a:xfrm>
        </p:grpSpPr>
        <p:sp>
          <p:nvSpPr>
            <p:cNvPr id="4" name="Rectangle 12"/>
            <p:cNvSpPr>
              <a:spLocks/>
            </p:cNvSpPr>
            <p:nvPr/>
          </p:nvSpPr>
          <p:spPr bwMode="auto">
            <a:xfrm>
              <a:off x="3046984" y="4967047"/>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Nagoudi</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et </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al (2018)</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word embedding with Weighting Aligned Words and Alignment based on a Bag-of-Words with three weighting functions.</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Mixed weighting with Alignment based on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Bag-of-Words provides a correlation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of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77.39% and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Weighting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Aligned Words obtained  a correlation rate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of 73.75</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t>
              </a:r>
            </a:p>
            <a:p>
              <a:pPr algn="l" eaLnBrk="1" hangingPunct="1"/>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nvGrpSpPr>
            <p:cNvPr id="5" name="Grupa 1"/>
            <p:cNvGrpSpPr/>
            <p:nvPr/>
          </p:nvGrpSpPr>
          <p:grpSpPr>
            <a:xfrm>
              <a:off x="951723" y="4748013"/>
              <a:ext cx="1676400" cy="1676400"/>
              <a:chOff x="1422400" y="6489700"/>
              <a:chExt cx="1676400" cy="1676400"/>
            </a:xfrm>
          </p:grpSpPr>
          <p:sp>
            <p:nvSpPr>
              <p:cNvPr id="6"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7"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8"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9"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4" name="Group 23"/>
          <p:cNvGrpSpPr/>
          <p:nvPr/>
        </p:nvGrpSpPr>
        <p:grpSpPr>
          <a:xfrm>
            <a:off x="951723" y="6856213"/>
            <a:ext cx="9346879" cy="1865353"/>
            <a:chOff x="951723" y="6856213"/>
            <a:chExt cx="9346879" cy="1865353"/>
          </a:xfrm>
        </p:grpSpPr>
        <p:grpSp>
          <p:nvGrpSpPr>
            <p:cNvPr id="10" name="Grupa 38"/>
            <p:cNvGrpSpPr/>
            <p:nvPr/>
          </p:nvGrpSpPr>
          <p:grpSpPr>
            <a:xfrm>
              <a:off x="951723" y="6856213"/>
              <a:ext cx="1676400" cy="1676400"/>
              <a:chOff x="1422400" y="8597900"/>
              <a:chExt cx="1676400" cy="1676400"/>
            </a:xfrm>
          </p:grpSpPr>
          <p:sp>
            <p:nvSpPr>
              <p:cNvPr id="11"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12"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3"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4"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1" name="Rectangle 12"/>
            <p:cNvSpPr>
              <a:spLocks/>
            </p:cNvSpPr>
            <p:nvPr/>
          </p:nvSpPr>
          <p:spPr bwMode="auto">
            <a:xfrm>
              <a:off x="3046984" y="7072072"/>
              <a:ext cx="725161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25" name="Group 24"/>
          <p:cNvGrpSpPr/>
          <p:nvPr/>
        </p:nvGrpSpPr>
        <p:grpSpPr>
          <a:xfrm>
            <a:off x="951721" y="8964413"/>
            <a:ext cx="9346881" cy="1865353"/>
            <a:chOff x="951721" y="8964413"/>
            <a:chExt cx="9346881" cy="1865353"/>
          </a:xfrm>
        </p:grpSpPr>
        <p:grpSp>
          <p:nvGrpSpPr>
            <p:cNvPr id="15" name="Grupa 40"/>
            <p:cNvGrpSpPr/>
            <p:nvPr/>
          </p:nvGrpSpPr>
          <p:grpSpPr>
            <a:xfrm>
              <a:off x="951721" y="8964413"/>
              <a:ext cx="1676400" cy="1676400"/>
              <a:chOff x="1422400" y="10706100"/>
              <a:chExt cx="1676400" cy="1676400"/>
            </a:xfrm>
          </p:grpSpPr>
          <p:sp>
            <p:nvSpPr>
              <p:cNvPr id="16"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7"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8"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9"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2" name="Rectangle 12"/>
            <p:cNvSpPr>
              <a:spLocks/>
            </p:cNvSpPr>
            <p:nvPr/>
          </p:nvSpPr>
          <p:spPr bwMode="auto">
            <a:xfrm>
              <a:off x="3046984" y="9180272"/>
              <a:ext cx="725161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spTree>
    <p:extLst>
      <p:ext uri="{BB962C8B-B14F-4D97-AF65-F5344CB8AC3E}">
        <p14:creationId xmlns:p14="http://schemas.microsoft.com/office/powerpoint/2010/main" val="899436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00971" y="1680000"/>
            <a:ext cx="20333838" cy="864096"/>
          </a:xfrm>
        </p:spPr>
        <p:txBody>
          <a:bodyPr>
            <a:noAutofit/>
          </a:bodyPr>
          <a:lstStyle/>
          <a:p>
            <a:r>
              <a:rPr lang="en-US" b="1" dirty="0" smtClean="0"/>
              <a:t>Agenda</a:t>
            </a:r>
            <a:endParaRPr lang="en-US" b="1" dirty="0"/>
          </a:p>
        </p:txBody>
      </p:sp>
      <p:sp>
        <p:nvSpPr>
          <p:cNvPr id="4" name="Content Placeholder 1"/>
          <p:cNvSpPr txBox="1">
            <a:spLocks/>
          </p:cNvSpPr>
          <p:nvPr/>
        </p:nvSpPr>
        <p:spPr>
          <a:xfrm>
            <a:off x="1219200" y="2544096"/>
            <a:ext cx="21945600" cy="8922416"/>
          </a:xfrm>
          <a:prstGeom prst="rect">
            <a:avLst/>
          </a:prstGeom>
        </p:spPr>
        <p:txBody>
          <a:bodyPr lIns="182880" tIns="91440" rIns="182880" bIns="9144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Low" fontAlgn="auto">
              <a:spcAft>
                <a:spcPts val="0"/>
              </a:spcAft>
            </a:pPr>
            <a:endParaRPr lang="en-US" sz="4600" dirty="0">
              <a:solidFill>
                <a:prstClr val="black"/>
              </a:solidFill>
            </a:endParaRPr>
          </a:p>
        </p:txBody>
      </p:sp>
      <p:grpSp>
        <p:nvGrpSpPr>
          <p:cNvPr id="5" name="Grupa 4"/>
          <p:cNvGrpSpPr/>
          <p:nvPr/>
        </p:nvGrpSpPr>
        <p:grpSpPr>
          <a:xfrm>
            <a:off x="1422400" y="4553744"/>
            <a:ext cx="8737600" cy="1676400"/>
            <a:chOff x="1422400" y="6489700"/>
            <a:chExt cx="8737600" cy="1676400"/>
          </a:xfrm>
        </p:grpSpPr>
        <p:sp>
          <p:nvSpPr>
            <p:cNvPr id="6" name="Rectangle 6"/>
            <p:cNvSpPr>
              <a:spLocks/>
            </p:cNvSpPr>
            <p:nvPr/>
          </p:nvSpPr>
          <p:spPr bwMode="auto">
            <a:xfrm>
              <a:off x="3784600" y="6718300"/>
              <a:ext cx="6375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Similarity Definition</a:t>
              </a:r>
            </a:p>
          </p:txBody>
        </p:sp>
        <p:grpSp>
          <p:nvGrpSpPr>
            <p:cNvPr id="7" name="Grupa 1"/>
            <p:cNvGrpSpPr/>
            <p:nvPr/>
          </p:nvGrpSpPr>
          <p:grpSpPr>
            <a:xfrm>
              <a:off x="1422400" y="6489700"/>
              <a:ext cx="1676400" cy="1676400"/>
              <a:chOff x="1422400" y="6489700"/>
              <a:chExt cx="1676400" cy="1676400"/>
            </a:xfrm>
          </p:grpSpPr>
          <p:sp>
            <p:nvSpPr>
              <p:cNvPr id="8"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sp>
            <p:nvSpPr>
              <p:cNvPr id="9" name="Freeform 3"/>
              <p:cNvSpPr>
                <a:spLocks/>
              </p:cNvSpPr>
              <p:nvPr/>
            </p:nvSpPr>
            <p:spPr bwMode="auto">
              <a:xfrm>
                <a:off x="2082800" y="6937375"/>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sz="6000" dirty="0">
                  <a:latin typeface="Aleo" panose="020F0502020204030203" pitchFamily="34" charset="0"/>
                </a:endParaRPr>
              </a:p>
            </p:txBody>
          </p:sp>
          <p:sp>
            <p:nvSpPr>
              <p:cNvPr id="10"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pic>
            <p:nvPicPr>
              <p:cNvPr id="11"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12" name="Grupa 5"/>
          <p:cNvGrpSpPr/>
          <p:nvPr/>
        </p:nvGrpSpPr>
        <p:grpSpPr>
          <a:xfrm>
            <a:off x="1462808" y="10654208"/>
            <a:ext cx="14802048" cy="1676400"/>
            <a:chOff x="1422400" y="8597900"/>
            <a:chExt cx="14802048" cy="1676400"/>
          </a:xfrm>
        </p:grpSpPr>
        <p:sp>
          <p:nvSpPr>
            <p:cNvPr id="13" name="Rectangle 7"/>
            <p:cNvSpPr>
              <a:spLocks/>
            </p:cNvSpPr>
            <p:nvPr/>
          </p:nvSpPr>
          <p:spPr bwMode="auto">
            <a:xfrm>
              <a:off x="3784600" y="8826500"/>
              <a:ext cx="1243984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References</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14" name="Grupa 2"/>
            <p:cNvGrpSpPr/>
            <p:nvPr/>
          </p:nvGrpSpPr>
          <p:grpSpPr>
            <a:xfrm>
              <a:off x="1422400" y="8597900"/>
              <a:ext cx="1676400" cy="1676400"/>
              <a:chOff x="1422400" y="8597900"/>
              <a:chExt cx="1676400" cy="1676400"/>
            </a:xfrm>
          </p:grpSpPr>
          <p:sp>
            <p:nvSpPr>
              <p:cNvPr id="15" name="Oval 1"/>
              <p:cNvSpPr>
                <a:spLocks/>
              </p:cNvSpPr>
              <p:nvPr/>
            </p:nvSpPr>
            <p:spPr bwMode="auto">
              <a:xfrm>
                <a:off x="1422400" y="8597900"/>
                <a:ext cx="1676400" cy="1676400"/>
              </a:xfrm>
              <a:prstGeom prst="ellipse">
                <a:avLst/>
              </a:prstGeom>
              <a:solidFill>
                <a:schemeClr val="accent1"/>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6" name="Freeform 13"/>
              <p:cNvSpPr>
                <a:spLocks/>
              </p:cNvSpPr>
              <p:nvPr/>
            </p:nvSpPr>
            <p:spPr bwMode="auto">
              <a:xfrm>
                <a:off x="2082800" y="90424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7"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8864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19" name="Grupa 6"/>
          <p:cNvGrpSpPr/>
          <p:nvPr/>
        </p:nvGrpSpPr>
        <p:grpSpPr>
          <a:xfrm>
            <a:off x="1422400" y="6641976"/>
            <a:ext cx="16674256" cy="1676400"/>
            <a:chOff x="1422400" y="10706100"/>
            <a:chExt cx="16674256" cy="1676400"/>
          </a:xfrm>
        </p:grpSpPr>
        <p:sp>
          <p:nvSpPr>
            <p:cNvPr id="20" name="Rectangle 8"/>
            <p:cNvSpPr>
              <a:spLocks/>
            </p:cNvSpPr>
            <p:nvPr/>
          </p:nvSpPr>
          <p:spPr bwMode="auto">
            <a:xfrm>
              <a:off x="3784600" y="10934700"/>
              <a:ext cx="14312056"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Categories of Researches in Arabic Text</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21" name="Grupa 3"/>
            <p:cNvGrpSpPr/>
            <p:nvPr/>
          </p:nvGrpSpPr>
          <p:grpSpPr>
            <a:xfrm>
              <a:off x="1422400" y="10706100"/>
              <a:ext cx="1676400" cy="1676400"/>
              <a:chOff x="1422400" y="10706100"/>
              <a:chExt cx="1676400" cy="1676400"/>
            </a:xfrm>
          </p:grpSpPr>
          <p:sp>
            <p:nvSpPr>
              <p:cNvPr id="22"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23" name="Freeform 11"/>
              <p:cNvSpPr>
                <a:spLocks/>
              </p:cNvSpPr>
              <p:nvPr/>
            </p:nvSpPr>
            <p:spPr bwMode="auto">
              <a:xfrm>
                <a:off x="2082800" y="111506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24"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25"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0998200"/>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26" name="Grupa 4"/>
          <p:cNvGrpSpPr/>
          <p:nvPr/>
        </p:nvGrpSpPr>
        <p:grpSpPr>
          <a:xfrm>
            <a:off x="1422400" y="8658200"/>
            <a:ext cx="17898392" cy="1676400"/>
            <a:chOff x="1422400" y="6489700"/>
            <a:chExt cx="17898392" cy="1676400"/>
          </a:xfrm>
        </p:grpSpPr>
        <p:sp>
          <p:nvSpPr>
            <p:cNvPr id="27" name="Rectangle 6"/>
            <p:cNvSpPr>
              <a:spLocks/>
            </p:cNvSpPr>
            <p:nvPr/>
          </p:nvSpPr>
          <p:spPr bwMode="auto">
            <a:xfrm>
              <a:off x="3784600" y="6718300"/>
              <a:ext cx="1553619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Review and comparison of semantic similarity researches</a:t>
              </a:r>
            </a:p>
          </p:txBody>
        </p:sp>
        <p:grpSp>
          <p:nvGrpSpPr>
            <p:cNvPr id="28" name="Grupa 1"/>
            <p:cNvGrpSpPr/>
            <p:nvPr/>
          </p:nvGrpSpPr>
          <p:grpSpPr>
            <a:xfrm>
              <a:off x="1422400" y="6489700"/>
              <a:ext cx="1676400" cy="1676400"/>
              <a:chOff x="1422400" y="6489700"/>
              <a:chExt cx="1676400" cy="1676400"/>
            </a:xfrm>
          </p:grpSpPr>
          <p:sp>
            <p:nvSpPr>
              <p:cNvPr id="29"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sp>
            <p:nvSpPr>
              <p:cNvPr id="30" name="Freeform 3"/>
              <p:cNvSpPr>
                <a:spLocks/>
              </p:cNvSpPr>
              <p:nvPr/>
            </p:nvSpPr>
            <p:spPr bwMode="auto">
              <a:xfrm>
                <a:off x="2082800" y="6937375"/>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sz="6000" dirty="0">
                  <a:latin typeface="Aleo" panose="020F0502020204030203" pitchFamily="34" charset="0"/>
                </a:endParaRPr>
              </a:p>
            </p:txBody>
          </p:sp>
          <p:sp>
            <p:nvSpPr>
              <p:cNvPr id="31" name="Oval 30"/>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pic>
            <p:nvPicPr>
              <p:cNvPr id="32"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33" name="Grupa 5"/>
          <p:cNvGrpSpPr/>
          <p:nvPr/>
        </p:nvGrpSpPr>
        <p:grpSpPr>
          <a:xfrm>
            <a:off x="1422400" y="2624981"/>
            <a:ext cx="14802048" cy="1676400"/>
            <a:chOff x="1422400" y="8597900"/>
            <a:chExt cx="14802048" cy="1676400"/>
          </a:xfrm>
        </p:grpSpPr>
        <p:sp>
          <p:nvSpPr>
            <p:cNvPr id="34" name="Rectangle 7"/>
            <p:cNvSpPr>
              <a:spLocks/>
            </p:cNvSpPr>
            <p:nvPr/>
          </p:nvSpPr>
          <p:spPr bwMode="auto">
            <a:xfrm>
              <a:off x="3784600" y="8826500"/>
              <a:ext cx="1243984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Research Methodology</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35" name="Grupa 2"/>
            <p:cNvGrpSpPr/>
            <p:nvPr/>
          </p:nvGrpSpPr>
          <p:grpSpPr>
            <a:xfrm>
              <a:off x="1422400" y="8597900"/>
              <a:ext cx="1676400" cy="1676400"/>
              <a:chOff x="1422400" y="8597900"/>
              <a:chExt cx="1676400" cy="1676400"/>
            </a:xfrm>
          </p:grpSpPr>
          <p:sp>
            <p:nvSpPr>
              <p:cNvPr id="36" name="Oval 1"/>
              <p:cNvSpPr>
                <a:spLocks/>
              </p:cNvSpPr>
              <p:nvPr/>
            </p:nvSpPr>
            <p:spPr bwMode="auto">
              <a:xfrm>
                <a:off x="1422400" y="8597900"/>
                <a:ext cx="1676400" cy="1676400"/>
              </a:xfrm>
              <a:prstGeom prst="ellipse">
                <a:avLst/>
              </a:prstGeom>
              <a:solidFill>
                <a:schemeClr val="accent1"/>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37" name="Freeform 13"/>
              <p:cNvSpPr>
                <a:spLocks/>
              </p:cNvSpPr>
              <p:nvPr/>
            </p:nvSpPr>
            <p:spPr bwMode="auto">
              <a:xfrm>
                <a:off x="2082800" y="90424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38"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39"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8864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spTree>
    <p:extLst>
      <p:ext uri="{BB962C8B-B14F-4D97-AF65-F5344CB8AC3E}">
        <p14:creationId xmlns:p14="http://schemas.microsoft.com/office/powerpoint/2010/main" val="240695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00971" y="233264"/>
            <a:ext cx="20333838" cy="864096"/>
          </a:xfrm>
        </p:spPr>
        <p:txBody>
          <a:bodyPr>
            <a:noAutofit/>
          </a:bodyPr>
          <a:lstStyle/>
          <a:p>
            <a:r>
              <a:rPr lang="en-US" b="1" dirty="0" smtClean="0"/>
              <a:t>Agenda</a:t>
            </a:r>
            <a:endParaRPr lang="en-US" b="1" dirty="0"/>
          </a:p>
        </p:txBody>
      </p:sp>
      <p:sp>
        <p:nvSpPr>
          <p:cNvPr id="4" name="Content Placeholder 1"/>
          <p:cNvSpPr txBox="1">
            <a:spLocks/>
          </p:cNvSpPr>
          <p:nvPr/>
        </p:nvSpPr>
        <p:spPr>
          <a:xfrm>
            <a:off x="1219200" y="2544096"/>
            <a:ext cx="21945600" cy="8922416"/>
          </a:xfrm>
          <a:prstGeom prst="rect">
            <a:avLst/>
          </a:prstGeom>
        </p:spPr>
        <p:txBody>
          <a:bodyPr lIns="182880" tIns="91440" rIns="182880" bIns="9144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Low" fontAlgn="auto">
              <a:spcAft>
                <a:spcPts val="0"/>
              </a:spcAft>
            </a:pPr>
            <a:endParaRPr lang="en-US" sz="4600" dirty="0">
              <a:solidFill>
                <a:prstClr val="black"/>
              </a:solidFill>
            </a:endParaRPr>
          </a:p>
        </p:txBody>
      </p:sp>
      <p:grpSp>
        <p:nvGrpSpPr>
          <p:cNvPr id="5" name="Grupa 4"/>
          <p:cNvGrpSpPr/>
          <p:nvPr/>
        </p:nvGrpSpPr>
        <p:grpSpPr>
          <a:xfrm>
            <a:off x="2214488" y="3473624"/>
            <a:ext cx="8737600" cy="1676400"/>
            <a:chOff x="1422400" y="6489700"/>
            <a:chExt cx="8737600" cy="1676400"/>
          </a:xfrm>
        </p:grpSpPr>
        <p:sp>
          <p:nvSpPr>
            <p:cNvPr id="6" name="Rectangle 6"/>
            <p:cNvSpPr>
              <a:spLocks/>
            </p:cNvSpPr>
            <p:nvPr/>
          </p:nvSpPr>
          <p:spPr bwMode="auto">
            <a:xfrm>
              <a:off x="3784600" y="6718300"/>
              <a:ext cx="6375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Similarity Definition</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7" name="Grupa 1"/>
            <p:cNvGrpSpPr/>
            <p:nvPr/>
          </p:nvGrpSpPr>
          <p:grpSpPr>
            <a:xfrm>
              <a:off x="1422400" y="6489700"/>
              <a:ext cx="1676400" cy="1676400"/>
              <a:chOff x="1422400" y="6489700"/>
              <a:chExt cx="1676400" cy="1676400"/>
            </a:xfrm>
          </p:grpSpPr>
          <p:sp>
            <p:nvSpPr>
              <p:cNvPr id="8"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sp>
            <p:nvSpPr>
              <p:cNvPr id="9" name="Freeform 3"/>
              <p:cNvSpPr>
                <a:spLocks/>
              </p:cNvSpPr>
              <p:nvPr/>
            </p:nvSpPr>
            <p:spPr bwMode="auto">
              <a:xfrm>
                <a:off x="2082800" y="6937375"/>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sz="6000" dirty="0">
                  <a:latin typeface="Aleo" panose="020F0502020204030203" pitchFamily="34" charset="0"/>
                </a:endParaRPr>
              </a:p>
            </p:txBody>
          </p:sp>
          <p:sp>
            <p:nvSpPr>
              <p:cNvPr id="10"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pic>
            <p:nvPicPr>
              <p:cNvPr id="11"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12" name="Grupa 5"/>
          <p:cNvGrpSpPr/>
          <p:nvPr/>
        </p:nvGrpSpPr>
        <p:grpSpPr>
          <a:xfrm>
            <a:off x="2254896" y="11106472"/>
            <a:ext cx="14802048" cy="1676400"/>
            <a:chOff x="1422400" y="8597900"/>
            <a:chExt cx="14802048" cy="1676400"/>
          </a:xfrm>
        </p:grpSpPr>
        <p:sp>
          <p:nvSpPr>
            <p:cNvPr id="13" name="Rectangle 7"/>
            <p:cNvSpPr>
              <a:spLocks/>
            </p:cNvSpPr>
            <p:nvPr/>
          </p:nvSpPr>
          <p:spPr bwMode="auto">
            <a:xfrm>
              <a:off x="3784600" y="8826500"/>
              <a:ext cx="1243984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References</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14" name="Grupa 2"/>
            <p:cNvGrpSpPr/>
            <p:nvPr/>
          </p:nvGrpSpPr>
          <p:grpSpPr>
            <a:xfrm>
              <a:off x="1422400" y="8597900"/>
              <a:ext cx="1676400" cy="1676400"/>
              <a:chOff x="1422400" y="8597900"/>
              <a:chExt cx="1676400" cy="1676400"/>
            </a:xfrm>
          </p:grpSpPr>
          <p:sp>
            <p:nvSpPr>
              <p:cNvPr id="15" name="Oval 1"/>
              <p:cNvSpPr>
                <a:spLocks/>
              </p:cNvSpPr>
              <p:nvPr/>
            </p:nvSpPr>
            <p:spPr bwMode="auto">
              <a:xfrm>
                <a:off x="1422400" y="8597900"/>
                <a:ext cx="1676400" cy="1676400"/>
              </a:xfrm>
              <a:prstGeom prst="ellipse">
                <a:avLst/>
              </a:prstGeom>
              <a:solidFill>
                <a:schemeClr val="accent1"/>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6" name="Freeform 13"/>
              <p:cNvSpPr>
                <a:spLocks/>
              </p:cNvSpPr>
              <p:nvPr/>
            </p:nvSpPr>
            <p:spPr bwMode="auto">
              <a:xfrm>
                <a:off x="2082800" y="90424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7"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8864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19" name="Grupa 6"/>
          <p:cNvGrpSpPr/>
          <p:nvPr/>
        </p:nvGrpSpPr>
        <p:grpSpPr>
          <a:xfrm>
            <a:off x="2214488" y="5417840"/>
            <a:ext cx="16674256" cy="1676400"/>
            <a:chOff x="1422400" y="10706100"/>
            <a:chExt cx="16674256" cy="1676400"/>
          </a:xfrm>
        </p:grpSpPr>
        <p:sp>
          <p:nvSpPr>
            <p:cNvPr id="20" name="Rectangle 8"/>
            <p:cNvSpPr>
              <a:spLocks/>
            </p:cNvSpPr>
            <p:nvPr/>
          </p:nvSpPr>
          <p:spPr bwMode="auto">
            <a:xfrm>
              <a:off x="3784600" y="10934700"/>
              <a:ext cx="14312056"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Categories of Researches in Arabic Text</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21" name="Grupa 3"/>
            <p:cNvGrpSpPr/>
            <p:nvPr/>
          </p:nvGrpSpPr>
          <p:grpSpPr>
            <a:xfrm>
              <a:off x="1422400" y="10706100"/>
              <a:ext cx="1676400" cy="1676400"/>
              <a:chOff x="1422400" y="10706100"/>
              <a:chExt cx="1676400" cy="1676400"/>
            </a:xfrm>
          </p:grpSpPr>
          <p:sp>
            <p:nvSpPr>
              <p:cNvPr id="22"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23" name="Freeform 11"/>
              <p:cNvSpPr>
                <a:spLocks/>
              </p:cNvSpPr>
              <p:nvPr/>
            </p:nvSpPr>
            <p:spPr bwMode="auto">
              <a:xfrm>
                <a:off x="2082800" y="111506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24"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25"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0998200"/>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26" name="Grupa 4"/>
          <p:cNvGrpSpPr/>
          <p:nvPr/>
        </p:nvGrpSpPr>
        <p:grpSpPr>
          <a:xfrm>
            <a:off x="2214488" y="7434064"/>
            <a:ext cx="17898392" cy="1676400"/>
            <a:chOff x="1422400" y="6489700"/>
            <a:chExt cx="17898392" cy="1676400"/>
          </a:xfrm>
        </p:grpSpPr>
        <p:sp>
          <p:nvSpPr>
            <p:cNvPr id="27" name="Rectangle 6"/>
            <p:cNvSpPr>
              <a:spLocks/>
            </p:cNvSpPr>
            <p:nvPr/>
          </p:nvSpPr>
          <p:spPr bwMode="auto">
            <a:xfrm>
              <a:off x="3784600" y="6718300"/>
              <a:ext cx="1553619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Review and comparison of semantic similarity researches</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28" name="Grupa 1"/>
            <p:cNvGrpSpPr/>
            <p:nvPr/>
          </p:nvGrpSpPr>
          <p:grpSpPr>
            <a:xfrm>
              <a:off x="1422400" y="6489700"/>
              <a:ext cx="1676400" cy="1676400"/>
              <a:chOff x="1422400" y="6489700"/>
              <a:chExt cx="1676400" cy="1676400"/>
            </a:xfrm>
          </p:grpSpPr>
          <p:sp>
            <p:nvSpPr>
              <p:cNvPr id="29"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sp>
            <p:nvSpPr>
              <p:cNvPr id="30" name="Freeform 3"/>
              <p:cNvSpPr>
                <a:spLocks/>
              </p:cNvSpPr>
              <p:nvPr/>
            </p:nvSpPr>
            <p:spPr bwMode="auto">
              <a:xfrm>
                <a:off x="2082800" y="6937375"/>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sz="6000" dirty="0">
                  <a:latin typeface="Aleo" panose="020F0502020204030203" pitchFamily="34" charset="0"/>
                </a:endParaRPr>
              </a:p>
            </p:txBody>
          </p:sp>
          <p:sp>
            <p:nvSpPr>
              <p:cNvPr id="31" name="Oval 30"/>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6000" dirty="0">
                  <a:latin typeface="Aleo" panose="020F0502020204030203" pitchFamily="34" charset="0"/>
                </a:endParaRPr>
              </a:p>
            </p:txBody>
          </p:sp>
          <p:pic>
            <p:nvPicPr>
              <p:cNvPr id="32"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33" name="Grupa 5"/>
          <p:cNvGrpSpPr/>
          <p:nvPr/>
        </p:nvGrpSpPr>
        <p:grpSpPr>
          <a:xfrm>
            <a:off x="2214488" y="1544861"/>
            <a:ext cx="14802048" cy="1676400"/>
            <a:chOff x="1422400" y="8597900"/>
            <a:chExt cx="14802048" cy="1676400"/>
          </a:xfrm>
        </p:grpSpPr>
        <p:sp>
          <p:nvSpPr>
            <p:cNvPr id="34" name="Rectangle 7"/>
            <p:cNvSpPr>
              <a:spLocks/>
            </p:cNvSpPr>
            <p:nvPr/>
          </p:nvSpPr>
          <p:spPr bwMode="auto">
            <a:xfrm>
              <a:off x="3784600" y="8826500"/>
              <a:ext cx="1243984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Research Methodology</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35" name="Grupa 2"/>
            <p:cNvGrpSpPr/>
            <p:nvPr/>
          </p:nvGrpSpPr>
          <p:grpSpPr>
            <a:xfrm>
              <a:off x="1422400" y="8597900"/>
              <a:ext cx="1676400" cy="1676400"/>
              <a:chOff x="1422400" y="8597900"/>
              <a:chExt cx="1676400" cy="1676400"/>
            </a:xfrm>
          </p:grpSpPr>
          <p:sp>
            <p:nvSpPr>
              <p:cNvPr id="36" name="Oval 1"/>
              <p:cNvSpPr>
                <a:spLocks/>
              </p:cNvSpPr>
              <p:nvPr/>
            </p:nvSpPr>
            <p:spPr bwMode="auto">
              <a:xfrm>
                <a:off x="1422400" y="8597900"/>
                <a:ext cx="1676400" cy="1676400"/>
              </a:xfrm>
              <a:prstGeom prst="ellipse">
                <a:avLst/>
              </a:prstGeom>
              <a:solidFill>
                <a:schemeClr val="accent1"/>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37" name="Freeform 13"/>
              <p:cNvSpPr>
                <a:spLocks/>
              </p:cNvSpPr>
              <p:nvPr/>
            </p:nvSpPr>
            <p:spPr bwMode="auto">
              <a:xfrm>
                <a:off x="2082800" y="90424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38"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39"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8864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40" name="Grupa 6"/>
          <p:cNvGrpSpPr/>
          <p:nvPr/>
        </p:nvGrpSpPr>
        <p:grpSpPr>
          <a:xfrm>
            <a:off x="2254896" y="9302080"/>
            <a:ext cx="16674256" cy="1676400"/>
            <a:chOff x="1422400" y="10706100"/>
            <a:chExt cx="16674256" cy="1676400"/>
          </a:xfrm>
        </p:grpSpPr>
        <p:sp>
          <p:nvSpPr>
            <p:cNvPr id="41" name="Rectangle 8"/>
            <p:cNvSpPr>
              <a:spLocks/>
            </p:cNvSpPr>
            <p:nvPr/>
          </p:nvSpPr>
          <p:spPr bwMode="auto">
            <a:xfrm>
              <a:off x="3784600" y="10934700"/>
              <a:ext cx="14312056"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Summary</a:t>
              </a:r>
              <a:endPar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42" name="Grupa 3"/>
            <p:cNvGrpSpPr/>
            <p:nvPr/>
          </p:nvGrpSpPr>
          <p:grpSpPr>
            <a:xfrm>
              <a:off x="1422400" y="10706100"/>
              <a:ext cx="1676400" cy="1676400"/>
              <a:chOff x="1422400" y="10706100"/>
              <a:chExt cx="1676400" cy="1676400"/>
            </a:xfrm>
          </p:grpSpPr>
          <p:sp>
            <p:nvSpPr>
              <p:cNvPr id="43"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44" name="Freeform 11"/>
              <p:cNvSpPr>
                <a:spLocks/>
              </p:cNvSpPr>
              <p:nvPr/>
            </p:nvSpPr>
            <p:spPr bwMode="auto">
              <a:xfrm>
                <a:off x="2082800" y="111506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45"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46"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0998200"/>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spTree>
    <p:extLst>
      <p:ext uri="{BB962C8B-B14F-4D97-AF65-F5344CB8AC3E}">
        <p14:creationId xmlns:p14="http://schemas.microsoft.com/office/powerpoint/2010/main" val="3398847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6944" y="1889448"/>
            <a:ext cx="20333838" cy="864096"/>
          </a:xfrm>
        </p:spPr>
        <p:txBody>
          <a:bodyPr/>
          <a:lstStyle/>
          <a:p>
            <a:r>
              <a:rPr lang="en-US"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Research Methodology</a:t>
            </a:r>
            <a:endParaRPr lang="en-US"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4</a:t>
            </a:fld>
            <a:endParaRPr lang="en-US">
              <a:solidFill>
                <a:prstClr val="black"/>
              </a:solidFill>
            </a:endParaRPr>
          </a:p>
        </p:txBody>
      </p:sp>
      <p:grpSp>
        <p:nvGrpSpPr>
          <p:cNvPr id="7" name="Grupa 4"/>
          <p:cNvGrpSpPr/>
          <p:nvPr/>
        </p:nvGrpSpPr>
        <p:grpSpPr>
          <a:xfrm>
            <a:off x="1422400" y="4277568"/>
            <a:ext cx="19122528" cy="1676400"/>
            <a:chOff x="1422400" y="6489700"/>
            <a:chExt cx="19122528" cy="1676400"/>
          </a:xfrm>
        </p:grpSpPr>
        <p:sp>
          <p:nvSpPr>
            <p:cNvPr id="8" name="Rectangle 6"/>
            <p:cNvSpPr>
              <a:spLocks/>
            </p:cNvSpPr>
            <p:nvPr/>
          </p:nvSpPr>
          <p:spPr bwMode="auto">
            <a:xfrm>
              <a:off x="3784600" y="6718300"/>
              <a:ext cx="1676032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Review </a:t>
              </a:r>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the effort done by researchers for the task of measuring semantic similarity for Arabic text. </a:t>
              </a:r>
            </a:p>
            <a:p>
              <a:pPr algn="l" eaLnBrk="1" hangingPunct="1"/>
              <a:endPar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9" name="Grupa 1"/>
            <p:cNvGrpSpPr/>
            <p:nvPr/>
          </p:nvGrpSpPr>
          <p:grpSpPr>
            <a:xfrm>
              <a:off x="1422400" y="6489700"/>
              <a:ext cx="1676400" cy="1676400"/>
              <a:chOff x="1422400" y="6489700"/>
              <a:chExt cx="1676400" cy="1676400"/>
            </a:xfrm>
          </p:grpSpPr>
          <p:sp>
            <p:nvSpPr>
              <p:cNvPr id="10"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1" name="Freeform 3"/>
              <p:cNvSpPr>
                <a:spLocks/>
              </p:cNvSpPr>
              <p:nvPr/>
            </p:nvSpPr>
            <p:spPr bwMode="auto">
              <a:xfrm>
                <a:off x="2082800" y="6937375"/>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2"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13"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14" name="Grupa 5"/>
          <p:cNvGrpSpPr/>
          <p:nvPr/>
        </p:nvGrpSpPr>
        <p:grpSpPr>
          <a:xfrm>
            <a:off x="1422400" y="6385768"/>
            <a:ext cx="19122528" cy="1676400"/>
            <a:chOff x="1422400" y="8597900"/>
            <a:chExt cx="19122528" cy="1676400"/>
          </a:xfrm>
        </p:grpSpPr>
        <p:sp>
          <p:nvSpPr>
            <p:cNvPr id="15" name="Rectangle 7"/>
            <p:cNvSpPr>
              <a:spLocks/>
            </p:cNvSpPr>
            <p:nvPr/>
          </p:nvSpPr>
          <p:spPr bwMode="auto">
            <a:xfrm>
              <a:off x="3784600" y="8826500"/>
              <a:ext cx="1676032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categorize </a:t>
              </a:r>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existing researches into document similarity, sentence similarity and word similarity</a:t>
              </a:r>
            </a:p>
          </p:txBody>
        </p:sp>
        <p:grpSp>
          <p:nvGrpSpPr>
            <p:cNvPr id="16" name="Grupa 2"/>
            <p:cNvGrpSpPr/>
            <p:nvPr/>
          </p:nvGrpSpPr>
          <p:grpSpPr>
            <a:xfrm>
              <a:off x="1422400" y="8597900"/>
              <a:ext cx="1676400" cy="1676400"/>
              <a:chOff x="1422400" y="8597900"/>
              <a:chExt cx="1676400" cy="1676400"/>
            </a:xfrm>
          </p:grpSpPr>
          <p:sp>
            <p:nvSpPr>
              <p:cNvPr id="17" name="Oval 1"/>
              <p:cNvSpPr>
                <a:spLocks/>
              </p:cNvSpPr>
              <p:nvPr/>
            </p:nvSpPr>
            <p:spPr bwMode="auto">
              <a:xfrm>
                <a:off x="1422400" y="8597900"/>
                <a:ext cx="1676400" cy="1676400"/>
              </a:xfrm>
              <a:prstGeom prst="ellipse">
                <a:avLst/>
              </a:prstGeom>
              <a:solidFill>
                <a:schemeClr val="accent1"/>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8" name="Freeform 13"/>
              <p:cNvSpPr>
                <a:spLocks/>
              </p:cNvSpPr>
              <p:nvPr/>
            </p:nvSpPr>
            <p:spPr bwMode="auto">
              <a:xfrm>
                <a:off x="2082800" y="90424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9"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2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8864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grpSp>
        <p:nvGrpSpPr>
          <p:cNvPr id="21" name="Grupa 6"/>
          <p:cNvGrpSpPr/>
          <p:nvPr/>
        </p:nvGrpSpPr>
        <p:grpSpPr>
          <a:xfrm>
            <a:off x="1422400" y="8493968"/>
            <a:ext cx="18258432" cy="1676400"/>
            <a:chOff x="1422400" y="10706100"/>
            <a:chExt cx="18258432" cy="1676400"/>
          </a:xfrm>
        </p:grpSpPr>
        <p:sp>
          <p:nvSpPr>
            <p:cNvPr id="22" name="Rectangle 8"/>
            <p:cNvSpPr>
              <a:spLocks/>
            </p:cNvSpPr>
            <p:nvPr/>
          </p:nvSpPr>
          <p:spPr bwMode="auto">
            <a:xfrm>
              <a:off x="3784600" y="10934700"/>
              <a:ext cx="1589623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Then </a:t>
              </a:r>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we compare between these proposed approaches.</a:t>
              </a:r>
            </a:p>
            <a:p>
              <a:pPr algn="l" eaLnBrk="1" hangingPunct="1"/>
              <a:endParaRPr lang="en-US" sz="36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endParaRPr>
            </a:p>
          </p:txBody>
        </p:sp>
        <p:grpSp>
          <p:nvGrpSpPr>
            <p:cNvPr id="23" name="Grupa 3"/>
            <p:cNvGrpSpPr/>
            <p:nvPr/>
          </p:nvGrpSpPr>
          <p:grpSpPr>
            <a:xfrm>
              <a:off x="1422400" y="10706100"/>
              <a:ext cx="1676400" cy="1676400"/>
              <a:chOff x="1422400" y="10706100"/>
              <a:chExt cx="1676400" cy="1676400"/>
            </a:xfrm>
          </p:grpSpPr>
          <p:sp>
            <p:nvSpPr>
              <p:cNvPr id="24"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25" name="Freeform 11"/>
              <p:cNvSpPr>
                <a:spLocks/>
              </p:cNvSpPr>
              <p:nvPr/>
            </p:nvSpPr>
            <p:spPr bwMode="auto">
              <a:xfrm>
                <a:off x="2082800" y="11150600"/>
                <a:ext cx="1009650" cy="1192213"/>
              </a:xfrm>
              <a:custGeom>
                <a:avLst/>
                <a:gdLst>
                  <a:gd name="T0" fmla="*/ 0 w 20511"/>
                  <a:gd name="T1" fmla="*/ 939420 h 21600"/>
                  <a:gd name="T2" fmla="*/ 409452 w 20511"/>
                  <a:gd name="T3" fmla="*/ 1192213 h 21600"/>
                  <a:gd name="T4" fmla="*/ 1006106 w 20511"/>
                  <a:gd name="T5" fmla="*/ 287732 h 21600"/>
                  <a:gd name="T6" fmla="*/ 600936 w 20511"/>
                  <a:gd name="T7" fmla="*/ 0 h 21600"/>
                  <a:gd name="T8" fmla="*/ 0 w 20511"/>
                  <a:gd name="T9" fmla="*/ 939420 h 21600"/>
                  <a:gd name="T10" fmla="*/ 0 w 20511"/>
                  <a:gd name="T11" fmla="*/ 93942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26"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pic>
            <p:nvPicPr>
              <p:cNvPr id="27"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0998200"/>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spTree>
    <p:extLst>
      <p:ext uri="{BB962C8B-B14F-4D97-AF65-F5344CB8AC3E}">
        <p14:creationId xmlns:p14="http://schemas.microsoft.com/office/powerpoint/2010/main" val="380674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2928" y="2249488"/>
            <a:ext cx="20333838" cy="864096"/>
          </a:xfrm>
        </p:spPr>
        <p:txBody>
          <a:bodyPr/>
          <a:lstStyle/>
          <a:p>
            <a:r>
              <a:rPr lang="en-US" b="1" dirty="0">
                <a:solidFill>
                  <a:srgbClr val="3C3C3C"/>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What is Semantic Similarity?</a:t>
            </a:r>
            <a:br>
              <a:rPr lang="en-US" b="1" dirty="0">
                <a:solidFill>
                  <a:srgbClr val="3C3C3C"/>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br>
            <a:endParaRPr lang="en-US" dirty="0"/>
          </a:p>
        </p:txBody>
      </p:sp>
      <p:grpSp>
        <p:nvGrpSpPr>
          <p:cNvPr id="37" name="Grupa 3"/>
          <p:cNvGrpSpPr/>
          <p:nvPr/>
        </p:nvGrpSpPr>
        <p:grpSpPr>
          <a:xfrm>
            <a:off x="2182888" y="6982420"/>
            <a:ext cx="20612100" cy="2755900"/>
            <a:chOff x="2984500" y="6642100"/>
            <a:chExt cx="20612100" cy="2755900"/>
          </a:xfrm>
        </p:grpSpPr>
        <p:sp>
          <p:nvSpPr>
            <p:cNvPr id="38" name="Rectangle 6"/>
            <p:cNvSpPr>
              <a:spLocks/>
            </p:cNvSpPr>
            <p:nvPr/>
          </p:nvSpPr>
          <p:spPr bwMode="auto">
            <a:xfrm>
              <a:off x="7226300" y="7131050"/>
              <a:ext cx="1637030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Semantic similarity is defined as a confidence score which reflects the semantic relation between two short texts (sentences) where the higher the score the more similar meaning the two texts have </a:t>
              </a:r>
            </a:p>
          </p:txBody>
        </p:sp>
        <p:grpSp>
          <p:nvGrpSpPr>
            <p:cNvPr id="39" name="Grupa 2"/>
            <p:cNvGrpSpPr/>
            <p:nvPr/>
          </p:nvGrpSpPr>
          <p:grpSpPr>
            <a:xfrm>
              <a:off x="2984500" y="6642100"/>
              <a:ext cx="2755900" cy="2755900"/>
              <a:chOff x="2984500" y="6642100"/>
              <a:chExt cx="2755900" cy="2755900"/>
            </a:xfrm>
          </p:grpSpPr>
          <p:sp>
            <p:nvSpPr>
              <p:cNvPr id="40" name="AutoShape 10"/>
              <p:cNvSpPr>
                <a:spLocks/>
              </p:cNvSpPr>
              <p:nvPr/>
            </p:nvSpPr>
            <p:spPr bwMode="auto">
              <a:xfrm>
                <a:off x="2984500" y="6642100"/>
                <a:ext cx="2755900" cy="2755900"/>
              </a:xfrm>
              <a:custGeom>
                <a:avLst/>
                <a:gdLst>
                  <a:gd name="T0" fmla="*/ 12471 w 24942"/>
                  <a:gd name="T1" fmla="*/ 0 h 21600"/>
                  <a:gd name="T2" fmla="*/ 23271 w 24942"/>
                  <a:gd name="T3" fmla="*/ 5400 h 21600"/>
                  <a:gd name="T4" fmla="*/ 23271 w 24942"/>
                  <a:gd name="T5" fmla="*/ 16200 h 21600"/>
                  <a:gd name="T6" fmla="*/ 12471 w 24942"/>
                  <a:gd name="T7" fmla="*/ 21600 h 21600"/>
                  <a:gd name="T8" fmla="*/ 1671 w 24942"/>
                  <a:gd name="T9" fmla="*/ 16200 h 21600"/>
                  <a:gd name="T10" fmla="*/ 1671 w 24942"/>
                  <a:gd name="T11" fmla="*/ 5400 h 21600"/>
                  <a:gd name="T12" fmla="*/ 12471 w 24942"/>
                  <a:gd name="T13" fmla="*/ 0 h 21600"/>
                  <a:gd name="T14" fmla="*/ 12471 w 24942"/>
                  <a:gd name="T15" fmla="*/ 0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42" h="21600">
                    <a:moveTo>
                      <a:pt x="12471" y="0"/>
                    </a:moveTo>
                    <a:lnTo>
                      <a:pt x="23271" y="5400"/>
                    </a:lnTo>
                    <a:lnTo>
                      <a:pt x="23271" y="16200"/>
                    </a:lnTo>
                    <a:lnTo>
                      <a:pt x="12471" y="21600"/>
                    </a:lnTo>
                    <a:lnTo>
                      <a:pt x="1671" y="16200"/>
                    </a:lnTo>
                    <a:lnTo>
                      <a:pt x="1671" y="5400"/>
                    </a:lnTo>
                    <a:lnTo>
                      <a:pt x="12471" y="0"/>
                    </a:lnTo>
                    <a:close/>
                    <a:moveTo>
                      <a:pt x="12471" y="0"/>
                    </a:moveTo>
                  </a:path>
                </a:pathLst>
              </a:custGeom>
              <a:solidFill>
                <a:srgbClr val="E48A20"/>
              </a:solidFill>
              <a:ln>
                <a:noFill/>
              </a:ln>
              <a:extLst>
                <a:ext uri="{91240B29-F687-4F45-9708-019B960494DF}">
                  <a14:hiddenLine xmlns:a14="http://schemas.microsoft.com/office/drawing/2010/main" w="25400" cap="flat">
                    <a:solidFill>
                      <a:srgbClr val="00BAFB"/>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41" name="Freeform 11"/>
              <p:cNvSpPr>
                <a:spLocks/>
              </p:cNvSpPr>
              <p:nvPr/>
            </p:nvSpPr>
            <p:spPr bwMode="auto">
              <a:xfrm>
                <a:off x="3771900" y="7721600"/>
                <a:ext cx="1784350" cy="1582738"/>
              </a:xfrm>
              <a:custGeom>
                <a:avLst/>
                <a:gdLst>
                  <a:gd name="T0" fmla="*/ 740836 w 21600"/>
                  <a:gd name="T1" fmla="*/ 1582738 h 21600"/>
                  <a:gd name="T2" fmla="*/ 1784350 w 21600"/>
                  <a:gd name="T3" fmla="*/ 990237 h 21600"/>
                  <a:gd name="T4" fmla="*/ 1777989 w 21600"/>
                  <a:gd name="T5" fmla="*/ 304677 h 21600"/>
                  <a:gd name="T6" fmla="*/ 1416080 w 21600"/>
                  <a:gd name="T7" fmla="*/ 0 h 21600"/>
                  <a:gd name="T8" fmla="*/ 0 w 21600"/>
                  <a:gd name="T9" fmla="*/ 952207 h 21600"/>
                  <a:gd name="T10" fmla="*/ 740836 w 21600"/>
                  <a:gd name="T11" fmla="*/ 1582738 h 21600"/>
                  <a:gd name="T12" fmla="*/ 740836 w 21600"/>
                  <a:gd name="T13" fmla="*/ 1582738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600" h="21600">
                    <a:moveTo>
                      <a:pt x="8968" y="21600"/>
                    </a:moveTo>
                    <a:lnTo>
                      <a:pt x="21600" y="13514"/>
                    </a:lnTo>
                    <a:lnTo>
                      <a:pt x="21523" y="4158"/>
                    </a:lnTo>
                    <a:lnTo>
                      <a:pt x="17142" y="0"/>
                    </a:lnTo>
                    <a:lnTo>
                      <a:pt x="0" y="12995"/>
                    </a:lnTo>
                    <a:lnTo>
                      <a:pt x="8968" y="21600"/>
                    </a:lnTo>
                    <a:close/>
                    <a:moveTo>
                      <a:pt x="8968" y="21600"/>
                    </a:moveTo>
                  </a:path>
                </a:pathLst>
              </a:custGeom>
              <a:solidFill>
                <a:srgbClr val="DA730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42" name="AutoShape 12"/>
              <p:cNvSpPr>
                <a:spLocks/>
              </p:cNvSpPr>
              <p:nvPr/>
            </p:nvSpPr>
            <p:spPr bwMode="auto">
              <a:xfrm>
                <a:off x="3378200" y="7035800"/>
                <a:ext cx="1981200" cy="1981200"/>
              </a:xfrm>
              <a:custGeom>
                <a:avLst/>
                <a:gdLst>
                  <a:gd name="T0" fmla="*/ 12471 w 24942"/>
                  <a:gd name="T1" fmla="*/ 0 h 21600"/>
                  <a:gd name="T2" fmla="*/ 23271 w 24942"/>
                  <a:gd name="T3" fmla="*/ 5400 h 21600"/>
                  <a:gd name="T4" fmla="*/ 23271 w 24942"/>
                  <a:gd name="T5" fmla="*/ 16200 h 21600"/>
                  <a:gd name="T6" fmla="*/ 12471 w 24942"/>
                  <a:gd name="T7" fmla="*/ 21600 h 21600"/>
                  <a:gd name="T8" fmla="*/ 1671 w 24942"/>
                  <a:gd name="T9" fmla="*/ 16200 h 21600"/>
                  <a:gd name="T10" fmla="*/ 1671 w 24942"/>
                  <a:gd name="T11" fmla="*/ 5400 h 21600"/>
                  <a:gd name="T12" fmla="*/ 12471 w 24942"/>
                  <a:gd name="T13" fmla="*/ 0 h 21600"/>
                  <a:gd name="T14" fmla="*/ 12471 w 24942"/>
                  <a:gd name="T15" fmla="*/ 0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42" h="21600">
                    <a:moveTo>
                      <a:pt x="12471" y="0"/>
                    </a:moveTo>
                    <a:lnTo>
                      <a:pt x="23271" y="5400"/>
                    </a:lnTo>
                    <a:lnTo>
                      <a:pt x="23271" y="16200"/>
                    </a:lnTo>
                    <a:lnTo>
                      <a:pt x="12471" y="21600"/>
                    </a:lnTo>
                    <a:lnTo>
                      <a:pt x="1671" y="16200"/>
                    </a:lnTo>
                    <a:lnTo>
                      <a:pt x="1671" y="5400"/>
                    </a:lnTo>
                    <a:lnTo>
                      <a:pt x="12471" y="0"/>
                    </a:lnTo>
                    <a:close/>
                    <a:moveTo>
                      <a:pt x="12471" y="0"/>
                    </a:moveTo>
                  </a:path>
                </a:pathLst>
              </a:custGeom>
              <a:solidFill>
                <a:srgbClr val="E89D45"/>
              </a:solidFill>
              <a:ln w="25400" cap="flat">
                <a:solidFill>
                  <a:schemeClr val="tx1">
                    <a:alpha val="0"/>
                  </a:schemeClr>
                </a:solidFill>
                <a:prstDash val="solid"/>
                <a:miter lim="800000"/>
                <a:headEnd type="none" w="med" len="med"/>
                <a:tailEnd type="none" w="med" len="med"/>
              </a:ln>
            </p:spPr>
            <p:txBody>
              <a:bodyPr lIns="0" tIns="0" rIns="0" bIns="0"/>
              <a:lstStyle/>
              <a:p>
                <a:endParaRPr lang="en-US" dirty="0">
                  <a:latin typeface="Aleo" panose="020F0502020204030203" pitchFamily="34" charset="0"/>
                </a:endParaRPr>
              </a:p>
            </p:txBody>
          </p:sp>
          <p:pic>
            <p:nvPicPr>
              <p:cNvPr id="43"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7302500"/>
                <a:ext cx="1574800"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sp>
        <p:nvSpPr>
          <p:cNvPr id="44" name="AutoShape 1"/>
          <p:cNvSpPr>
            <a:spLocks/>
          </p:cNvSpPr>
          <p:nvPr/>
        </p:nvSpPr>
        <p:spPr bwMode="auto">
          <a:xfrm>
            <a:off x="2182894" y="3451820"/>
            <a:ext cx="2755902" cy="2755900"/>
          </a:xfrm>
          <a:custGeom>
            <a:avLst/>
            <a:gdLst>
              <a:gd name="T0" fmla="*/ 12471 w 24942"/>
              <a:gd name="T1" fmla="*/ 0 h 21600"/>
              <a:gd name="T2" fmla="*/ 23271 w 24942"/>
              <a:gd name="T3" fmla="*/ 5400 h 21600"/>
              <a:gd name="T4" fmla="*/ 23271 w 24942"/>
              <a:gd name="T5" fmla="*/ 16200 h 21600"/>
              <a:gd name="T6" fmla="*/ 12471 w 24942"/>
              <a:gd name="T7" fmla="*/ 21600 h 21600"/>
              <a:gd name="T8" fmla="*/ 1671 w 24942"/>
              <a:gd name="T9" fmla="*/ 16200 h 21600"/>
              <a:gd name="T10" fmla="*/ 1671 w 24942"/>
              <a:gd name="T11" fmla="*/ 5400 h 21600"/>
              <a:gd name="T12" fmla="*/ 12471 w 24942"/>
              <a:gd name="T13" fmla="*/ 0 h 21600"/>
              <a:gd name="T14" fmla="*/ 12471 w 24942"/>
              <a:gd name="T15" fmla="*/ 0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42" h="21600">
                <a:moveTo>
                  <a:pt x="12471" y="0"/>
                </a:moveTo>
                <a:lnTo>
                  <a:pt x="23271" y="5400"/>
                </a:lnTo>
                <a:lnTo>
                  <a:pt x="23271" y="16200"/>
                </a:lnTo>
                <a:lnTo>
                  <a:pt x="12471" y="21600"/>
                </a:lnTo>
                <a:lnTo>
                  <a:pt x="1671" y="16200"/>
                </a:lnTo>
                <a:lnTo>
                  <a:pt x="1671" y="5400"/>
                </a:lnTo>
                <a:lnTo>
                  <a:pt x="12471" y="0"/>
                </a:lnTo>
                <a:close/>
                <a:moveTo>
                  <a:pt x="12471" y="0"/>
                </a:moveTo>
              </a:path>
            </a:pathLst>
          </a:custGeom>
          <a:solidFill>
            <a:srgbClr val="672952"/>
          </a:solidFill>
          <a:ln w="25400" cap="flat">
            <a:solidFill>
              <a:srgbClr val="672952"/>
            </a:solidFill>
            <a:miter lim="800000"/>
            <a:headEnd type="none" w="med" len="med"/>
            <a:tailEnd type="none" w="med" len="med"/>
          </a:ln>
          <a:extLst/>
        </p:spPr>
        <p:txBody>
          <a:bodyPr lIns="0" tIns="0" rIns="0" bIns="0"/>
          <a:lstStyle/>
          <a:p>
            <a:endParaRPr lang="en-US" dirty="0">
              <a:latin typeface="Aleo" panose="020F0502020204030203" pitchFamily="34" charset="0"/>
            </a:endParaRPr>
          </a:p>
        </p:txBody>
      </p:sp>
      <p:grpSp>
        <p:nvGrpSpPr>
          <p:cNvPr id="45" name="Grupa 6"/>
          <p:cNvGrpSpPr/>
          <p:nvPr/>
        </p:nvGrpSpPr>
        <p:grpSpPr>
          <a:xfrm>
            <a:off x="2576587" y="3845520"/>
            <a:ext cx="20218400" cy="2268540"/>
            <a:chOff x="3378200" y="3505200"/>
            <a:chExt cx="20218400" cy="2268540"/>
          </a:xfrm>
        </p:grpSpPr>
        <p:sp>
          <p:nvSpPr>
            <p:cNvPr id="46" name="Rectangle 5"/>
            <p:cNvSpPr>
              <a:spLocks/>
            </p:cNvSpPr>
            <p:nvPr/>
          </p:nvSpPr>
          <p:spPr bwMode="auto">
            <a:xfrm>
              <a:off x="7226300" y="3600449"/>
              <a:ext cx="16370300" cy="2173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a:solidFill>
                    <a:schemeClr val="tx1"/>
                  </a:solidFill>
                  <a:latin typeface="Lato Light" panose="020F0302020204030203" pitchFamily="34" charset="0"/>
                  <a:ea typeface="Lato" panose="020F0502020204030203" pitchFamily="34" charset="0"/>
                  <a:cs typeface="Lato" panose="020F0502020204030203" pitchFamily="34" charset="0"/>
                  <a:sym typeface="Lato" panose="020F0502020204030203" pitchFamily="34" charset="0"/>
                </a:rPr>
                <a:t>The similarity between two objects is related to their commonality and distance where the more commonality they share the more similar they are and the more difference they have the less similar they are. </a:t>
              </a:r>
            </a:p>
          </p:txBody>
        </p:sp>
        <p:grpSp>
          <p:nvGrpSpPr>
            <p:cNvPr id="47" name="Grupa 5"/>
            <p:cNvGrpSpPr/>
            <p:nvPr/>
          </p:nvGrpSpPr>
          <p:grpSpPr>
            <a:xfrm>
              <a:off x="3378200" y="3505200"/>
              <a:ext cx="1981200" cy="1981200"/>
              <a:chOff x="3378200" y="3505200"/>
              <a:chExt cx="1981200" cy="1981200"/>
            </a:xfrm>
          </p:grpSpPr>
          <p:sp>
            <p:nvSpPr>
              <p:cNvPr id="48" name="AutoShape 9"/>
              <p:cNvSpPr>
                <a:spLocks/>
              </p:cNvSpPr>
              <p:nvPr/>
            </p:nvSpPr>
            <p:spPr bwMode="auto">
              <a:xfrm>
                <a:off x="3378200" y="3505200"/>
                <a:ext cx="1981200" cy="1981200"/>
              </a:xfrm>
              <a:custGeom>
                <a:avLst/>
                <a:gdLst>
                  <a:gd name="T0" fmla="*/ 12471 w 24942"/>
                  <a:gd name="T1" fmla="*/ 0 h 21600"/>
                  <a:gd name="T2" fmla="*/ 23271 w 24942"/>
                  <a:gd name="T3" fmla="*/ 5400 h 21600"/>
                  <a:gd name="T4" fmla="*/ 23271 w 24942"/>
                  <a:gd name="T5" fmla="*/ 16200 h 21600"/>
                  <a:gd name="T6" fmla="*/ 12471 w 24942"/>
                  <a:gd name="T7" fmla="*/ 21600 h 21600"/>
                  <a:gd name="T8" fmla="*/ 1671 w 24942"/>
                  <a:gd name="T9" fmla="*/ 16200 h 21600"/>
                  <a:gd name="T10" fmla="*/ 1671 w 24942"/>
                  <a:gd name="T11" fmla="*/ 5400 h 21600"/>
                  <a:gd name="T12" fmla="*/ 12471 w 24942"/>
                  <a:gd name="T13" fmla="*/ 0 h 21600"/>
                  <a:gd name="T14" fmla="*/ 12471 w 24942"/>
                  <a:gd name="T15" fmla="*/ 0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42" h="21600">
                    <a:moveTo>
                      <a:pt x="12471" y="0"/>
                    </a:moveTo>
                    <a:lnTo>
                      <a:pt x="23271" y="5400"/>
                    </a:lnTo>
                    <a:lnTo>
                      <a:pt x="23271" y="16200"/>
                    </a:lnTo>
                    <a:lnTo>
                      <a:pt x="12471" y="21600"/>
                    </a:lnTo>
                    <a:lnTo>
                      <a:pt x="1671" y="16200"/>
                    </a:lnTo>
                    <a:lnTo>
                      <a:pt x="1671" y="5400"/>
                    </a:lnTo>
                    <a:lnTo>
                      <a:pt x="12471" y="0"/>
                    </a:lnTo>
                    <a:close/>
                    <a:moveTo>
                      <a:pt x="12471" y="0"/>
                    </a:moveTo>
                  </a:path>
                </a:pathLst>
              </a:custGeom>
              <a:solidFill>
                <a:srgbClr val="772F63"/>
              </a:solidFill>
              <a:ln w="25400" cap="flat">
                <a:solidFill>
                  <a:schemeClr val="tx1">
                    <a:alpha val="0"/>
                  </a:schemeClr>
                </a:solidFill>
                <a:prstDash val="solid"/>
                <a:miter lim="800000"/>
                <a:headEnd type="none" w="med" len="med"/>
                <a:tailEnd type="none" w="med" len="med"/>
              </a:ln>
            </p:spPr>
            <p:txBody>
              <a:bodyPr lIns="0" tIns="0" rIns="0" bIns="0"/>
              <a:lstStyle/>
              <a:p>
                <a:endParaRPr lang="en-US" dirty="0">
                  <a:latin typeface="Aleo" panose="020F0502020204030203" pitchFamily="34" charset="0"/>
                </a:endParaRPr>
              </a:p>
            </p:txBody>
          </p:sp>
          <p:pic>
            <p:nvPicPr>
              <p:cNvPr id="49" name="Picture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46500" y="3797300"/>
                <a:ext cx="123190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spTree>
    <p:extLst>
      <p:ext uri="{BB962C8B-B14F-4D97-AF65-F5344CB8AC3E}">
        <p14:creationId xmlns:p14="http://schemas.microsoft.com/office/powerpoint/2010/main" val="1900773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5" name="Rectangle 11"/>
          <p:cNvSpPr>
            <a:spLocks/>
          </p:cNvSpPr>
          <p:nvPr/>
        </p:nvSpPr>
        <p:spPr bwMode="auto">
          <a:xfrm>
            <a:off x="2492110" y="1673424"/>
            <a:ext cx="1605935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Categories of Semantic </a:t>
            </a:r>
          </a:p>
          <a:p>
            <a:pPr algn="l" eaLnBrk="1" hangingPunct="1"/>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Similarity work</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endParaRPr>
          </a:p>
        </p:txBody>
      </p:sp>
      <p:grpSp>
        <p:nvGrpSpPr>
          <p:cNvPr id="7" name="Grupa 2"/>
          <p:cNvGrpSpPr/>
          <p:nvPr/>
        </p:nvGrpSpPr>
        <p:grpSpPr>
          <a:xfrm>
            <a:off x="17708278" y="3225126"/>
            <a:ext cx="5572954" cy="5433073"/>
            <a:chOff x="17272000" y="1041400"/>
            <a:chExt cx="6043613" cy="6043613"/>
          </a:xfrm>
        </p:grpSpPr>
        <p:sp>
          <p:nvSpPr>
            <p:cNvPr id="8" name="Oval 2"/>
            <p:cNvSpPr>
              <a:spLocks/>
            </p:cNvSpPr>
            <p:nvPr/>
          </p:nvSpPr>
          <p:spPr bwMode="auto">
            <a:xfrm>
              <a:off x="17272000" y="1041400"/>
              <a:ext cx="6043613" cy="6043613"/>
            </a:xfrm>
            <a:prstGeom prst="ellipse">
              <a:avLst/>
            </a:prstGeom>
            <a:solidFill>
              <a:srgbClr val="2A36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9" name="Freeform 3"/>
            <p:cNvSpPr>
              <a:spLocks/>
            </p:cNvSpPr>
            <p:nvPr/>
          </p:nvSpPr>
          <p:spPr bwMode="auto">
            <a:xfrm>
              <a:off x="19653250" y="2659063"/>
              <a:ext cx="3641725" cy="4300537"/>
            </a:xfrm>
            <a:custGeom>
              <a:avLst/>
              <a:gdLst>
                <a:gd name="T0" fmla="*/ 0 w 20511"/>
                <a:gd name="T1" fmla="*/ 3388664 h 21600"/>
                <a:gd name="T2" fmla="*/ 1476860 w 20511"/>
                <a:gd name="T3" fmla="*/ 4300537 h 21600"/>
                <a:gd name="T4" fmla="*/ 3628941 w 20511"/>
                <a:gd name="T5" fmla="*/ 1037903 h 21600"/>
                <a:gd name="T6" fmla="*/ 2167529 w 20511"/>
                <a:gd name="T7" fmla="*/ 0 h 21600"/>
                <a:gd name="T8" fmla="*/ 0 w 20511"/>
                <a:gd name="T9" fmla="*/ 3388664 h 21600"/>
                <a:gd name="T10" fmla="*/ 0 w 20511"/>
                <a:gd name="T11" fmla="*/ 3388664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2232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0" name="Oval 4"/>
            <p:cNvSpPr>
              <a:spLocks/>
            </p:cNvSpPr>
            <p:nvPr/>
          </p:nvSpPr>
          <p:spPr bwMode="auto">
            <a:xfrm>
              <a:off x="18186400" y="1955800"/>
              <a:ext cx="4168775" cy="4168775"/>
            </a:xfrm>
            <a:prstGeom prst="ellipse">
              <a:avLst/>
            </a:prstGeom>
            <a:solidFill>
              <a:srgbClr val="33465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1" name="Rectangle 13"/>
            <p:cNvSpPr>
              <a:spLocks/>
            </p:cNvSpPr>
            <p:nvPr/>
          </p:nvSpPr>
          <p:spPr bwMode="auto">
            <a:xfrm>
              <a:off x="18876976" y="3254166"/>
              <a:ext cx="2838423" cy="1594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US" sz="48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Sentence</a:t>
              </a:r>
            </a:p>
            <a:p>
              <a:pPr eaLnBrk="1" hangingPunct="1"/>
              <a:r>
                <a:rPr lang="en-US" sz="48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similarity</a:t>
              </a:r>
              <a:endParaRPr lang="en-US" sz="4800" b="1" dirty="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endParaRPr>
            </a:p>
          </p:txBody>
        </p:sp>
      </p:grpSp>
      <p:grpSp>
        <p:nvGrpSpPr>
          <p:cNvPr id="12" name="Grupa 1"/>
          <p:cNvGrpSpPr/>
          <p:nvPr/>
        </p:nvGrpSpPr>
        <p:grpSpPr>
          <a:xfrm>
            <a:off x="9959752" y="2429074"/>
            <a:ext cx="8385046" cy="8174582"/>
            <a:chOff x="9296400" y="1549400"/>
            <a:chExt cx="9093200" cy="9093200"/>
          </a:xfrm>
        </p:grpSpPr>
        <p:sp>
          <p:nvSpPr>
            <p:cNvPr id="13" name="Oval 6"/>
            <p:cNvSpPr>
              <a:spLocks/>
            </p:cNvSpPr>
            <p:nvPr/>
          </p:nvSpPr>
          <p:spPr bwMode="auto">
            <a:xfrm>
              <a:off x="9296400" y="1549400"/>
              <a:ext cx="9093200" cy="9093200"/>
            </a:xfrm>
            <a:prstGeom prst="ellipse">
              <a:avLst/>
            </a:prstGeom>
            <a:solidFill>
              <a:srgbClr val="E08A29"/>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4" name="Freeform 7"/>
            <p:cNvSpPr>
              <a:spLocks/>
            </p:cNvSpPr>
            <p:nvPr/>
          </p:nvSpPr>
          <p:spPr bwMode="auto">
            <a:xfrm>
              <a:off x="12877800" y="3983038"/>
              <a:ext cx="5478463" cy="6469062"/>
            </a:xfrm>
            <a:custGeom>
              <a:avLst/>
              <a:gdLst>
                <a:gd name="T0" fmla="*/ 0 w 20511"/>
                <a:gd name="T1" fmla="*/ 5097381 h 21600"/>
                <a:gd name="T2" fmla="*/ 2221728 w 20511"/>
                <a:gd name="T3" fmla="*/ 6469062 h 21600"/>
                <a:gd name="T4" fmla="*/ 5459232 w 20511"/>
                <a:gd name="T5" fmla="*/ 1561260 h 21600"/>
                <a:gd name="T6" fmla="*/ 3260742 w 20511"/>
                <a:gd name="T7" fmla="*/ 0 h 21600"/>
                <a:gd name="T8" fmla="*/ 0 w 20511"/>
                <a:gd name="T9" fmla="*/ 5097381 h 21600"/>
                <a:gd name="T10" fmla="*/ 0 w 20511"/>
                <a:gd name="T11" fmla="*/ 509738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15" name="Oval 8"/>
            <p:cNvSpPr>
              <a:spLocks/>
            </p:cNvSpPr>
            <p:nvPr/>
          </p:nvSpPr>
          <p:spPr bwMode="auto">
            <a:xfrm>
              <a:off x="10672763" y="2925763"/>
              <a:ext cx="6269037" cy="6269037"/>
            </a:xfrm>
            <a:prstGeom prst="ellipse">
              <a:avLst/>
            </a:prstGeom>
            <a:solidFill>
              <a:srgbClr val="E39D4A"/>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6" name="Rectangle 14"/>
            <p:cNvSpPr>
              <a:spLocks/>
            </p:cNvSpPr>
            <p:nvPr/>
          </p:nvSpPr>
          <p:spPr bwMode="auto">
            <a:xfrm>
              <a:off x="11372287" y="4925696"/>
              <a:ext cx="4939855" cy="2391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US" sz="72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Document </a:t>
              </a:r>
            </a:p>
            <a:p>
              <a:pPr eaLnBrk="1" hangingPunct="1"/>
              <a:r>
                <a:rPr lang="en-US" sz="72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similarity</a:t>
              </a:r>
              <a:endParaRPr lang="en-US" sz="7200" b="1" dirty="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endParaRPr>
            </a:p>
          </p:txBody>
        </p:sp>
      </p:grpSp>
      <p:grpSp>
        <p:nvGrpSpPr>
          <p:cNvPr id="17" name="Grupa 3"/>
          <p:cNvGrpSpPr/>
          <p:nvPr/>
        </p:nvGrpSpPr>
        <p:grpSpPr>
          <a:xfrm>
            <a:off x="16482580" y="8481275"/>
            <a:ext cx="4391611" cy="4281380"/>
            <a:chOff x="16141700" y="8039100"/>
            <a:chExt cx="4762500" cy="4762500"/>
          </a:xfrm>
        </p:grpSpPr>
        <p:sp>
          <p:nvSpPr>
            <p:cNvPr id="18" name="Oval 5"/>
            <p:cNvSpPr>
              <a:spLocks/>
            </p:cNvSpPr>
            <p:nvPr/>
          </p:nvSpPr>
          <p:spPr bwMode="auto">
            <a:xfrm>
              <a:off x="16141700" y="8039100"/>
              <a:ext cx="4762500" cy="4762500"/>
            </a:xfrm>
            <a:prstGeom prst="ellipse">
              <a:avLst/>
            </a:prstGeom>
            <a:solidFill>
              <a:srgbClr val="672952"/>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19" name="Freeform 9"/>
            <p:cNvSpPr>
              <a:spLocks/>
            </p:cNvSpPr>
            <p:nvPr/>
          </p:nvSpPr>
          <p:spPr bwMode="auto">
            <a:xfrm>
              <a:off x="18016538" y="9313863"/>
              <a:ext cx="2870200" cy="3387725"/>
            </a:xfrm>
            <a:custGeom>
              <a:avLst/>
              <a:gdLst>
                <a:gd name="T0" fmla="*/ 0 w 20511"/>
                <a:gd name="T1" fmla="*/ 2669402 h 21600"/>
                <a:gd name="T2" fmla="*/ 1163977 w 20511"/>
                <a:gd name="T3" fmla="*/ 3387725 h 21600"/>
                <a:gd name="T4" fmla="*/ 2860125 w 20511"/>
                <a:gd name="T5" fmla="*/ 817602 h 21600"/>
                <a:gd name="T6" fmla="*/ 1708322 w 20511"/>
                <a:gd name="T7" fmla="*/ 0 h 21600"/>
                <a:gd name="T8" fmla="*/ 0 w 20511"/>
                <a:gd name="T9" fmla="*/ 2669402 h 21600"/>
                <a:gd name="T10" fmla="*/ 0 w 20511"/>
                <a:gd name="T11" fmla="*/ 266940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dirty="0">
                <a:latin typeface="Aleo" panose="020F0502020204030203" pitchFamily="34" charset="0"/>
              </a:endParaRPr>
            </a:p>
          </p:txBody>
        </p:sp>
        <p:sp>
          <p:nvSpPr>
            <p:cNvPr id="20" name="Oval 10"/>
            <p:cNvSpPr>
              <a:spLocks/>
            </p:cNvSpPr>
            <p:nvPr/>
          </p:nvSpPr>
          <p:spPr bwMode="auto">
            <a:xfrm>
              <a:off x="16862425" y="8759825"/>
              <a:ext cx="3282950" cy="3282950"/>
            </a:xfrm>
            <a:prstGeom prst="ellipse">
              <a:avLst/>
            </a:prstGeom>
            <a:solidFill>
              <a:srgbClr val="782F63"/>
            </a:solidFill>
            <a:ln>
              <a:noFill/>
            </a:ln>
            <a:extLst>
              <a:ext uri="{91240B29-F687-4F45-9708-019B960494DF}">
                <a14:hiddenLine xmlns:a14="http://schemas.microsoft.com/office/drawing/2010/main" w="3175">
                  <a:solidFill>
                    <a:schemeClr val="tx1"/>
                  </a:solidFill>
                  <a:miter lim="800000"/>
                  <a:headEnd/>
                  <a:tailEnd/>
                </a14:hiddenLine>
              </a:ext>
            </a:extLst>
          </p:spPr>
          <p:txBody>
            <a:bodyPr lIns="0" tIns="0" rIns="0" bIns="0"/>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dirty="0">
                <a:latin typeface="Aleo" panose="020F0502020204030203" pitchFamily="34" charset="0"/>
              </a:endParaRPr>
            </a:p>
          </p:txBody>
        </p:sp>
        <p:sp>
          <p:nvSpPr>
            <p:cNvPr id="21" name="Rectangle 15"/>
            <p:cNvSpPr>
              <a:spLocks/>
            </p:cNvSpPr>
            <p:nvPr/>
          </p:nvSpPr>
          <p:spPr bwMode="auto">
            <a:xfrm>
              <a:off x="17476278" y="9822500"/>
              <a:ext cx="2098110" cy="1195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US" sz="36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Word</a:t>
              </a:r>
            </a:p>
            <a:p>
              <a:pPr eaLnBrk="1" hangingPunct="1"/>
              <a:r>
                <a:rPr lang="en-US" sz="3600" b="1" dirty="0" smtClean="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rPr>
                <a:t>similarity</a:t>
              </a:r>
              <a:endParaRPr lang="en-US" sz="3600" b="1" dirty="0">
                <a:solidFill>
                  <a:srgbClr val="FFFFFF"/>
                </a:solidFill>
                <a:latin typeface="Aleo" panose="020F0502020204030203" pitchFamily="34" charset="0"/>
                <a:ea typeface="Aleo" panose="020F0502020204030203" pitchFamily="34" charset="0"/>
                <a:cs typeface="Aleo" panose="020F0502020204030203" pitchFamily="34" charset="0"/>
                <a:sym typeface="Aleo" panose="020F0502020204030203" pitchFamily="34" charset="0"/>
              </a:endParaRPr>
            </a:p>
          </p:txBody>
        </p:sp>
      </p:grpSp>
      <p:grpSp>
        <p:nvGrpSpPr>
          <p:cNvPr id="22" name="Group 21"/>
          <p:cNvGrpSpPr/>
          <p:nvPr/>
        </p:nvGrpSpPr>
        <p:grpSpPr>
          <a:xfrm>
            <a:off x="951723" y="4748013"/>
            <a:ext cx="9346879" cy="1868528"/>
            <a:chOff x="951723" y="4748013"/>
            <a:chExt cx="9346879" cy="1868528"/>
          </a:xfrm>
        </p:grpSpPr>
        <p:sp>
          <p:nvSpPr>
            <p:cNvPr id="23" name="Rectangle 12"/>
            <p:cNvSpPr>
              <a:spLocks/>
            </p:cNvSpPr>
            <p:nvPr/>
          </p:nvSpPr>
          <p:spPr bwMode="auto">
            <a:xfrm>
              <a:off x="3046984" y="4967047"/>
              <a:ext cx="725161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Document similarity</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nvGrpSpPr>
            <p:cNvPr id="24" name="Grupa 1"/>
            <p:cNvGrpSpPr/>
            <p:nvPr/>
          </p:nvGrpSpPr>
          <p:grpSpPr>
            <a:xfrm>
              <a:off x="951723" y="4748013"/>
              <a:ext cx="1676400" cy="1676400"/>
              <a:chOff x="1422400" y="6489700"/>
              <a:chExt cx="1676400" cy="1676400"/>
            </a:xfrm>
          </p:grpSpPr>
          <p:sp>
            <p:nvSpPr>
              <p:cNvPr id="25"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26"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27"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28"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9" name="Group 28"/>
          <p:cNvGrpSpPr/>
          <p:nvPr/>
        </p:nvGrpSpPr>
        <p:grpSpPr>
          <a:xfrm>
            <a:off x="951723" y="6856213"/>
            <a:ext cx="9346879" cy="1865353"/>
            <a:chOff x="951723" y="6856213"/>
            <a:chExt cx="9346879" cy="1865353"/>
          </a:xfrm>
        </p:grpSpPr>
        <p:grpSp>
          <p:nvGrpSpPr>
            <p:cNvPr id="30" name="Grupa 38"/>
            <p:cNvGrpSpPr/>
            <p:nvPr/>
          </p:nvGrpSpPr>
          <p:grpSpPr>
            <a:xfrm>
              <a:off x="951723" y="6856213"/>
              <a:ext cx="1676400" cy="1676400"/>
              <a:chOff x="1422400" y="8597900"/>
              <a:chExt cx="1676400" cy="1676400"/>
            </a:xfrm>
          </p:grpSpPr>
          <p:sp>
            <p:nvSpPr>
              <p:cNvPr id="32"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33"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34"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35"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31" name="Rectangle 12"/>
            <p:cNvSpPr>
              <a:spLocks/>
            </p:cNvSpPr>
            <p:nvPr/>
          </p:nvSpPr>
          <p:spPr bwMode="auto">
            <a:xfrm>
              <a:off x="3046984" y="7072072"/>
              <a:ext cx="725161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Sentence similarity</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36" name="Group 35"/>
          <p:cNvGrpSpPr/>
          <p:nvPr/>
        </p:nvGrpSpPr>
        <p:grpSpPr>
          <a:xfrm>
            <a:off x="951721" y="8964413"/>
            <a:ext cx="9346881" cy="1865353"/>
            <a:chOff x="951721" y="8964413"/>
            <a:chExt cx="9346881" cy="1865353"/>
          </a:xfrm>
        </p:grpSpPr>
        <p:grpSp>
          <p:nvGrpSpPr>
            <p:cNvPr id="37" name="Grupa 40"/>
            <p:cNvGrpSpPr/>
            <p:nvPr/>
          </p:nvGrpSpPr>
          <p:grpSpPr>
            <a:xfrm>
              <a:off x="951721" y="8964413"/>
              <a:ext cx="1676400" cy="1676400"/>
              <a:chOff x="1422400" y="10706100"/>
              <a:chExt cx="1676400" cy="1676400"/>
            </a:xfrm>
          </p:grpSpPr>
          <p:sp>
            <p:nvSpPr>
              <p:cNvPr id="39"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40"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41"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42"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38" name="Rectangle 12"/>
            <p:cNvSpPr>
              <a:spLocks/>
            </p:cNvSpPr>
            <p:nvPr/>
          </p:nvSpPr>
          <p:spPr bwMode="auto">
            <a:xfrm>
              <a:off x="3046984" y="9180272"/>
              <a:ext cx="725161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Word similarity</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spTree>
    <p:extLst>
      <p:ext uri="{BB962C8B-B14F-4D97-AF65-F5344CB8AC3E}">
        <p14:creationId xmlns:p14="http://schemas.microsoft.com/office/powerpoint/2010/main" val="2891553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4292" y="141512"/>
            <a:ext cx="20333838" cy="864096"/>
          </a:xfrm>
        </p:spPr>
        <p:txBody>
          <a:bodyPr/>
          <a:lstStyle/>
          <a:p>
            <a:pPr fontAlgn="base">
              <a:spcAft>
                <a:spcPct val="0"/>
              </a:spcAft>
            </a:pPr>
            <a:r>
              <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Document </a:t>
            </a:r>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Similarity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grpSp>
        <p:nvGrpSpPr>
          <p:cNvPr id="23" name="Group 22"/>
          <p:cNvGrpSpPr/>
          <p:nvPr/>
        </p:nvGrpSpPr>
        <p:grpSpPr>
          <a:xfrm>
            <a:off x="977063" y="2613208"/>
            <a:ext cx="22185493" cy="1868528"/>
            <a:chOff x="951723" y="4748013"/>
            <a:chExt cx="22185493" cy="1868528"/>
          </a:xfrm>
        </p:grpSpPr>
        <p:sp>
          <p:nvSpPr>
            <p:cNvPr id="4" name="Rectangle 12"/>
            <p:cNvSpPr>
              <a:spLocks/>
            </p:cNvSpPr>
            <p:nvPr/>
          </p:nvSpPr>
          <p:spPr bwMode="auto">
            <a:xfrm>
              <a:off x="3046984" y="4967047"/>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a:sym typeface="Lato" panose="020F0502020204030203" pitchFamily="34" charset="0"/>
                </a:rPr>
                <a:t>Selamat</a:t>
              </a:r>
              <a:r>
                <a:rPr lang="en-US" sz="4000" b="1" dirty="0">
                  <a:sym typeface="Lato" panose="020F0502020204030203" pitchFamily="34" charset="0"/>
                </a:rPr>
                <a:t>  and Ismail (</a:t>
              </a:r>
              <a:r>
                <a:rPr lang="en-US" sz="4000" b="1" dirty="0" smtClean="0">
                  <a:sym typeface="Lato" panose="020F0502020204030203" pitchFamily="34" charset="0"/>
                </a:rPr>
                <a:t>2008)</a:t>
              </a:r>
              <a:endParaRPr lang="en-US" sz="4000" b="1" dirty="0">
                <a:sym typeface="Lato" panose="020F0502020204030203" pitchFamily="34" charset="0"/>
              </a:endParaRPr>
            </a:p>
            <a:p>
              <a:pPr algn="l" eaLnBrk="1" hangingPunct="1"/>
              <a:r>
                <a:rPr lang="en-US" sz="4000" b="1" dirty="0" smtClean="0">
                  <a:sym typeface="Lato" panose="020F0502020204030203" pitchFamily="34" charset="0"/>
                </a:rPr>
                <a:t>Technique</a:t>
              </a:r>
              <a:r>
                <a:rPr lang="en-US" sz="4000" dirty="0" smtClean="0">
                  <a:sym typeface="Lato" panose="020F0502020204030203" pitchFamily="34" charset="0"/>
                </a:rPr>
                <a:t>: Self-organizing </a:t>
              </a:r>
              <a:r>
                <a:rPr lang="en-US" sz="4000" dirty="0">
                  <a:sym typeface="Lato" panose="020F0502020204030203" pitchFamily="34" charset="0"/>
                </a:rPr>
                <a:t>Map (SOM) and Growing Hierarchical Self-organizing Map (GHSOM</a:t>
              </a:r>
              <a:r>
                <a:rPr lang="en-US" sz="4000" dirty="0" smtClean="0">
                  <a:sym typeface="Lato" panose="020F0502020204030203" pitchFamily="34" charset="0"/>
                </a:rPr>
                <a:t>) in clustering.</a:t>
              </a:r>
              <a:endParaRPr lang="en-US" sz="4000" dirty="0">
                <a:sym typeface="Lato" panose="020F0502020204030203" pitchFamily="34" charset="0"/>
              </a:endParaRPr>
            </a:p>
            <a:p>
              <a:pPr algn="l" eaLnBrk="1" hangingPunct="1"/>
              <a:r>
                <a:rPr lang="en-US" sz="4000" b="1" dirty="0">
                  <a:sym typeface="Lato" panose="020F0502020204030203" pitchFamily="34" charset="0"/>
                </a:rPr>
                <a:t>Results</a:t>
              </a:r>
              <a:r>
                <a:rPr lang="en-US" sz="4000" dirty="0">
                  <a:sym typeface="Lato" panose="020F0502020204030203" pitchFamily="34" charset="0"/>
                </a:rPr>
                <a:t>: average of Precision and Recall measures for SOM was 87% and for GHSOM was 93</a:t>
              </a:r>
              <a:r>
                <a:rPr lang="en-US" sz="4000" dirty="0" smtClean="0">
                  <a:sym typeface="Lato" panose="020F0502020204030203" pitchFamily="34" charset="0"/>
                </a:rPr>
                <a:t>%.</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nvGrpSpPr>
            <p:cNvPr id="5" name="Grupa 1"/>
            <p:cNvGrpSpPr/>
            <p:nvPr/>
          </p:nvGrpSpPr>
          <p:grpSpPr>
            <a:xfrm>
              <a:off x="951723" y="4748013"/>
              <a:ext cx="1676400" cy="1676400"/>
              <a:chOff x="1422400" y="6489700"/>
              <a:chExt cx="1676400" cy="1676400"/>
            </a:xfrm>
          </p:grpSpPr>
          <p:sp>
            <p:nvSpPr>
              <p:cNvPr id="6"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7"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8"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9"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4" name="Group 23"/>
          <p:cNvGrpSpPr/>
          <p:nvPr/>
        </p:nvGrpSpPr>
        <p:grpSpPr>
          <a:xfrm>
            <a:off x="977063" y="6576823"/>
            <a:ext cx="22185493" cy="1865353"/>
            <a:chOff x="951723" y="6856213"/>
            <a:chExt cx="22185493" cy="1865353"/>
          </a:xfrm>
        </p:grpSpPr>
        <p:grpSp>
          <p:nvGrpSpPr>
            <p:cNvPr id="10" name="Grupa 38"/>
            <p:cNvGrpSpPr/>
            <p:nvPr/>
          </p:nvGrpSpPr>
          <p:grpSpPr>
            <a:xfrm>
              <a:off x="951723" y="6856213"/>
              <a:ext cx="1676400" cy="1676400"/>
              <a:chOff x="1422400" y="8597900"/>
              <a:chExt cx="1676400" cy="1676400"/>
            </a:xfrm>
          </p:grpSpPr>
          <p:sp>
            <p:nvSpPr>
              <p:cNvPr id="11"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12"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3"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4"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1" name="Rectangle 12"/>
            <p:cNvSpPr>
              <a:spLocks/>
            </p:cNvSpPr>
            <p:nvPr/>
          </p:nvSpPr>
          <p:spPr bwMode="auto">
            <a:xfrm>
              <a:off x="3046984" y="7072072"/>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a:t>H. </a:t>
              </a:r>
              <a:r>
                <a:rPr lang="en-US" sz="4000" b="1" dirty="0" err="1"/>
                <a:t>Froud</a:t>
              </a:r>
              <a:r>
                <a:rPr lang="en-US" sz="4000" b="1" dirty="0"/>
                <a:t> et al.(</a:t>
              </a:r>
              <a:r>
                <a:rPr lang="en-US" sz="4000" b="1" dirty="0" smtClean="0"/>
                <a:t>2010)</a:t>
              </a:r>
            </a:p>
            <a:p>
              <a:pPr algn="l" eaLnBrk="1" hangingPunct="1"/>
              <a:r>
                <a:rPr lang="en-US" sz="4000" b="1" dirty="0" smtClean="0">
                  <a:sym typeface="Lato" panose="020F0502020204030203" pitchFamily="34" charset="0"/>
                </a:rPr>
                <a:t>Technique: </a:t>
              </a:r>
              <a:r>
                <a:rPr lang="en-US" sz="4000" dirty="0" smtClean="0">
                  <a:sym typeface="Lato" panose="020F0502020204030203" pitchFamily="34" charset="0"/>
                </a:rPr>
                <a:t>Document </a:t>
              </a:r>
              <a:r>
                <a:rPr lang="en-US" sz="4000" dirty="0">
                  <a:sym typeface="Lato" panose="020F0502020204030203" pitchFamily="34" charset="0"/>
                </a:rPr>
                <a:t>clustering with </a:t>
              </a:r>
              <a:r>
                <a:rPr lang="en-US" sz="4000" dirty="0" smtClean="0">
                  <a:sym typeface="Lato" panose="020F0502020204030203" pitchFamily="34" charset="0"/>
                </a:rPr>
                <a:t>5 similarity </a:t>
              </a:r>
              <a:r>
                <a:rPr lang="en-US" sz="4000" dirty="0">
                  <a:sym typeface="Lato" panose="020F0502020204030203" pitchFamily="34" charset="0"/>
                </a:rPr>
                <a:t>measures: </a:t>
              </a:r>
              <a:r>
                <a:rPr lang="en-US" sz="4000" dirty="0" err="1">
                  <a:sym typeface="Lato" panose="020F0502020204030203" pitchFamily="34" charset="0"/>
                </a:rPr>
                <a:t>Jaccard</a:t>
              </a:r>
              <a:r>
                <a:rPr lang="en-US" sz="4000" dirty="0">
                  <a:sym typeface="Lato" panose="020F0502020204030203" pitchFamily="34" charset="0"/>
                </a:rPr>
                <a:t> Coefficient, Cosine similarity, Pearson Correlation Coefficient, Averaged </a:t>
              </a:r>
              <a:r>
                <a:rPr lang="en-US" sz="4000" dirty="0" err="1">
                  <a:sym typeface="Lato" panose="020F0502020204030203" pitchFamily="34" charset="0"/>
                </a:rPr>
                <a:t>Kullback-Leibler</a:t>
              </a:r>
              <a:r>
                <a:rPr lang="en-US" sz="4000" dirty="0">
                  <a:sym typeface="Lato" panose="020F0502020204030203" pitchFamily="34" charset="0"/>
                </a:rPr>
                <a:t> Divergence and Euclidean Distance. </a:t>
              </a:r>
              <a:r>
                <a:rPr lang="en-US" sz="4000" dirty="0" smtClean="0">
                  <a:sym typeface="Lato" panose="020F0502020204030203" pitchFamily="34" charset="0"/>
                </a:rPr>
                <a:t>By</a:t>
              </a:r>
              <a:r>
                <a:rPr lang="en-US" sz="4000" dirty="0" smtClean="0"/>
                <a:t>),</a:t>
              </a:r>
              <a:endParaRPr lang="en-US" sz="4000" dirty="0"/>
            </a:p>
            <a:p>
              <a:pPr algn="l" eaLnBrk="1" hangingPunct="1"/>
              <a:r>
                <a:rPr lang="en-US" sz="4000" b="1" dirty="0"/>
                <a:t>Results</a:t>
              </a:r>
              <a:r>
                <a:rPr lang="en-US" sz="4000" dirty="0"/>
                <a:t>: </a:t>
              </a:r>
              <a:r>
                <a:rPr lang="en-US" sz="4000" dirty="0" smtClean="0"/>
                <a:t>Fast </a:t>
              </a:r>
              <a:r>
                <a:rPr lang="en-US" sz="4000" dirty="0"/>
                <a:t>clustering with stemming and </a:t>
              </a:r>
              <a:r>
                <a:rPr lang="en-US" sz="4000" dirty="0" err="1"/>
                <a:t>Jaccard</a:t>
              </a:r>
              <a:r>
                <a:rPr lang="en-US" sz="4000" dirty="0"/>
                <a:t> that generate more coherent </a:t>
              </a:r>
              <a:r>
                <a:rPr lang="en-US" sz="4000" dirty="0" smtClean="0"/>
                <a:t>clusters</a:t>
              </a:r>
              <a:r>
                <a:rPr lang="en-US" sz="4000" dirty="0"/>
                <a:t>.</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25" name="Group 24"/>
          <p:cNvGrpSpPr/>
          <p:nvPr/>
        </p:nvGrpSpPr>
        <p:grpSpPr>
          <a:xfrm>
            <a:off x="977061" y="9673167"/>
            <a:ext cx="22592203" cy="1865353"/>
            <a:chOff x="951721" y="8964413"/>
            <a:chExt cx="22592203" cy="1865353"/>
          </a:xfrm>
        </p:grpSpPr>
        <p:grpSp>
          <p:nvGrpSpPr>
            <p:cNvPr id="15" name="Grupa 40"/>
            <p:cNvGrpSpPr/>
            <p:nvPr/>
          </p:nvGrpSpPr>
          <p:grpSpPr>
            <a:xfrm>
              <a:off x="951721" y="8964413"/>
              <a:ext cx="1676400" cy="1676400"/>
              <a:chOff x="1422400" y="10706100"/>
              <a:chExt cx="1676400" cy="1676400"/>
            </a:xfrm>
          </p:grpSpPr>
          <p:sp>
            <p:nvSpPr>
              <p:cNvPr id="16"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7"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8"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9"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2" name="Rectangle 12"/>
            <p:cNvSpPr>
              <a:spLocks/>
            </p:cNvSpPr>
            <p:nvPr/>
          </p:nvSpPr>
          <p:spPr bwMode="auto">
            <a:xfrm>
              <a:off x="3046984" y="9180272"/>
              <a:ext cx="20496940"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smtClean="0">
                  <a:sym typeface="Lato" panose="020F0502020204030203" pitchFamily="34" charset="0"/>
                </a:rPr>
                <a:t>Al-</a:t>
              </a:r>
              <a:r>
                <a:rPr lang="en-US" sz="4000" b="1" dirty="0" err="1" smtClean="0">
                  <a:sym typeface="Lato" panose="020F0502020204030203" pitchFamily="34" charset="0"/>
                </a:rPr>
                <a:t>Ramahi</a:t>
              </a:r>
              <a:r>
                <a:rPr lang="en-US" sz="4000" b="1" dirty="0" smtClean="0">
                  <a:sym typeface="Lato" panose="020F0502020204030203" pitchFamily="34" charset="0"/>
                </a:rPr>
                <a:t>  </a:t>
              </a:r>
              <a:r>
                <a:rPr lang="en-US" sz="4000" b="1" dirty="0">
                  <a:sym typeface="Lato" panose="020F0502020204030203" pitchFamily="34" charset="0"/>
                </a:rPr>
                <a:t>and Mustafa (2012</a:t>
              </a:r>
              <a:r>
                <a:rPr lang="en-US" sz="4000" b="1" dirty="0" smtClean="0">
                  <a:sym typeface="Lato" panose="020F0502020204030203" pitchFamily="34" charset="0"/>
                </a:rPr>
                <a:t>)</a:t>
              </a:r>
            </a:p>
            <a:p>
              <a:pPr algn="l" eaLnBrk="1" hangingPunct="1"/>
              <a:r>
                <a:rPr lang="en-US" sz="4000" b="1" dirty="0" smtClean="0">
                  <a:sym typeface="Lato" panose="020F0502020204030203" pitchFamily="34" charset="0"/>
                </a:rPr>
                <a:t>Technique</a:t>
              </a:r>
              <a:r>
                <a:rPr lang="en-US" sz="4000" dirty="0" smtClean="0">
                  <a:sym typeface="Lato" panose="020F0502020204030203" pitchFamily="34" charset="0"/>
                </a:rPr>
                <a:t>: Dice’s </a:t>
              </a:r>
              <a:r>
                <a:rPr lang="en-US" sz="4000" dirty="0">
                  <a:sym typeface="Lato" panose="020F0502020204030203" pitchFamily="34" charset="0"/>
                </a:rPr>
                <a:t>similarity measure with bi-gram word-based and whole document-based </a:t>
              </a:r>
              <a:r>
                <a:rPr lang="en-US" sz="4000" b="1" dirty="0" smtClean="0">
                  <a:sym typeface="Lato" panose="020F0502020204030203" pitchFamily="34" charset="0"/>
                </a:rPr>
                <a:t>Results</a:t>
              </a:r>
              <a:r>
                <a:rPr lang="en-US" sz="4000" dirty="0">
                  <a:sym typeface="Lato" panose="020F0502020204030203" pitchFamily="34" charset="0"/>
                </a:rPr>
                <a:t>: N-gram document matching techniques give an accuracy level goes beyond 80%.</a:t>
              </a: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spTree>
    <p:extLst>
      <p:ext uri="{BB962C8B-B14F-4D97-AF65-F5344CB8AC3E}">
        <p14:creationId xmlns:p14="http://schemas.microsoft.com/office/powerpoint/2010/main" val="625521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8</a:t>
            </a:fld>
            <a:endParaRPr lang="en-US">
              <a:solidFill>
                <a:prstClr val="black"/>
              </a:solidFill>
            </a:endParaRPr>
          </a:p>
        </p:txBody>
      </p:sp>
      <p:grpSp>
        <p:nvGrpSpPr>
          <p:cNvPr id="4" name="Group 3"/>
          <p:cNvGrpSpPr/>
          <p:nvPr/>
        </p:nvGrpSpPr>
        <p:grpSpPr>
          <a:xfrm>
            <a:off x="942551" y="6281936"/>
            <a:ext cx="22266673" cy="1865353"/>
            <a:chOff x="951723" y="6856213"/>
            <a:chExt cx="22266673" cy="1865353"/>
          </a:xfrm>
        </p:grpSpPr>
        <p:grpSp>
          <p:nvGrpSpPr>
            <p:cNvPr id="5" name="Grupa 38"/>
            <p:cNvGrpSpPr/>
            <p:nvPr/>
          </p:nvGrpSpPr>
          <p:grpSpPr>
            <a:xfrm>
              <a:off x="951723" y="6856213"/>
              <a:ext cx="1676400" cy="1676400"/>
              <a:chOff x="1422400" y="8597900"/>
              <a:chExt cx="1676400" cy="1676400"/>
            </a:xfrm>
          </p:grpSpPr>
          <p:sp>
            <p:nvSpPr>
              <p:cNvPr id="7"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8"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9"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0"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6" name="Rectangle 12"/>
            <p:cNvSpPr>
              <a:spLocks/>
            </p:cNvSpPr>
            <p:nvPr/>
          </p:nvSpPr>
          <p:spPr bwMode="auto">
            <a:xfrm>
              <a:off x="3046984" y="7072072"/>
              <a:ext cx="2017141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a:sym typeface="Lato" panose="020F0502020204030203" pitchFamily="34" charset="0"/>
                </a:rPr>
                <a:t>Awajan</a:t>
              </a:r>
              <a:r>
                <a:rPr lang="en-US" sz="4000" b="1" dirty="0">
                  <a:sym typeface="Lato" panose="020F0502020204030203" pitchFamily="34" charset="0"/>
                </a:rPr>
                <a:t> A</a:t>
              </a:r>
              <a:r>
                <a:rPr lang="en-US" sz="4000" b="1" dirty="0" smtClean="0">
                  <a:sym typeface="Lato" panose="020F0502020204030203" pitchFamily="34" charset="0"/>
                </a:rPr>
                <a:t>. (</a:t>
              </a:r>
              <a:r>
                <a:rPr lang="en-US" sz="4000" b="1" dirty="0">
                  <a:sym typeface="Lato" panose="020F0502020204030203" pitchFamily="34" charset="0"/>
                </a:rPr>
                <a:t>2016) </a:t>
              </a:r>
              <a:endParaRPr lang="en-US" sz="4000" b="1" dirty="0" smtClean="0">
                <a:sym typeface="Lato" panose="020F0502020204030203" pitchFamily="34" charset="0"/>
              </a:endParaRPr>
            </a:p>
            <a:p>
              <a:pPr algn="l" eaLnBrk="1" hangingPunct="1"/>
              <a:r>
                <a:rPr lang="en-US" sz="4000" b="1" dirty="0" smtClean="0">
                  <a:sym typeface="Lato" panose="020F0502020204030203" pitchFamily="34" charset="0"/>
                </a:rPr>
                <a:t>Technique</a:t>
              </a:r>
              <a:r>
                <a:rPr lang="en-US" sz="4000" dirty="0" smtClean="0">
                  <a:sym typeface="Lato" panose="020F0502020204030203" pitchFamily="34" charset="0"/>
                </a:rPr>
                <a:t>: Vector </a:t>
              </a:r>
              <a:r>
                <a:rPr lang="en-US" sz="4000" dirty="0">
                  <a:sym typeface="Lato" panose="020F0502020204030203" pitchFamily="34" charset="0"/>
                </a:rPr>
                <a:t>Space Model (</a:t>
              </a:r>
              <a:r>
                <a:rPr lang="en-US" sz="4000" dirty="0" smtClean="0">
                  <a:sym typeface="Lato" panose="020F0502020204030203" pitchFamily="34" charset="0"/>
                </a:rPr>
                <a:t>VSM), Arabic </a:t>
              </a:r>
              <a:r>
                <a:rPr lang="en-US" sz="4000" dirty="0" err="1">
                  <a:sym typeface="Lato" panose="020F0502020204030203" pitchFamily="34" charset="0"/>
                </a:rPr>
                <a:t>WordNet</a:t>
              </a:r>
              <a:r>
                <a:rPr lang="en-US" sz="4000" dirty="0">
                  <a:sym typeface="Lato" panose="020F0502020204030203" pitchFamily="34" charset="0"/>
                </a:rPr>
                <a:t> and Name </a:t>
              </a:r>
              <a:r>
                <a:rPr lang="en-US" sz="4000" dirty="0" err="1">
                  <a:sym typeface="Lato" panose="020F0502020204030203" pitchFamily="34" charset="0"/>
                </a:rPr>
                <a:t>Entities’s</a:t>
              </a:r>
              <a:r>
                <a:rPr lang="en-US" sz="4000" dirty="0">
                  <a:sym typeface="Lato" panose="020F0502020204030203" pitchFamily="34" charset="0"/>
                </a:rPr>
                <a:t> </a:t>
              </a:r>
              <a:r>
                <a:rPr lang="en-US" sz="4000" dirty="0" smtClean="0">
                  <a:sym typeface="Lato" panose="020F0502020204030203" pitchFamily="34" charset="0"/>
                </a:rPr>
                <a:t>gazetteers</a:t>
              </a:r>
              <a:endParaRPr lang="en-US" sz="4000" dirty="0">
                <a:sym typeface="Lato" panose="020F0502020204030203" pitchFamily="34" charset="0"/>
              </a:endParaRPr>
            </a:p>
            <a:p>
              <a:pPr algn="l" eaLnBrk="1" hangingPunct="1"/>
              <a:r>
                <a:rPr lang="en-US" sz="4000" b="1" dirty="0">
                  <a:sym typeface="Lato" panose="020F0502020204030203" pitchFamily="34" charset="0"/>
                </a:rPr>
                <a:t>Results</a:t>
              </a:r>
              <a:r>
                <a:rPr lang="en-US" sz="4000" dirty="0">
                  <a:sym typeface="Lato" panose="020F0502020204030203" pitchFamily="34" charset="0"/>
                </a:rPr>
                <a:t>: By using semantic similarity for grouping text’s features, the size of text representation is reduced by 27 % compared to stem-based vector space model and  reduced by 50 % compared to traditional bag-of-words model</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11" name="Group 10"/>
          <p:cNvGrpSpPr/>
          <p:nvPr/>
        </p:nvGrpSpPr>
        <p:grpSpPr>
          <a:xfrm>
            <a:off x="942549" y="9601159"/>
            <a:ext cx="22266675" cy="1865353"/>
            <a:chOff x="951721" y="8964413"/>
            <a:chExt cx="22266675" cy="1865353"/>
          </a:xfrm>
        </p:grpSpPr>
        <p:grpSp>
          <p:nvGrpSpPr>
            <p:cNvPr id="12" name="Grupa 40"/>
            <p:cNvGrpSpPr/>
            <p:nvPr/>
          </p:nvGrpSpPr>
          <p:grpSpPr>
            <a:xfrm>
              <a:off x="951721" y="8964413"/>
              <a:ext cx="1676400" cy="1676400"/>
              <a:chOff x="1422400" y="10706100"/>
              <a:chExt cx="1676400" cy="1676400"/>
            </a:xfrm>
          </p:grpSpPr>
          <p:sp>
            <p:nvSpPr>
              <p:cNvPr id="14"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5"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6"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7"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3" name="Rectangle 12"/>
            <p:cNvSpPr>
              <a:spLocks/>
            </p:cNvSpPr>
            <p:nvPr/>
          </p:nvSpPr>
          <p:spPr bwMode="auto">
            <a:xfrm>
              <a:off x="3046984" y="9180272"/>
              <a:ext cx="2017141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smtClean="0">
                  <a:sym typeface="Lato" panose="020F0502020204030203" pitchFamily="34" charset="0"/>
                </a:rPr>
                <a:t>Hussein A. </a:t>
              </a:r>
              <a:r>
                <a:rPr lang="en-US" sz="4000" b="1" dirty="0">
                  <a:sym typeface="Lato" panose="020F0502020204030203" pitchFamily="34" charset="0"/>
                </a:rPr>
                <a:t>(2016)</a:t>
              </a:r>
            </a:p>
            <a:p>
              <a:pPr algn="l" eaLnBrk="1" hangingPunct="1"/>
              <a:r>
                <a:rPr lang="en-US" sz="4000" b="1" dirty="0" smtClean="0">
                  <a:sym typeface="Lato" panose="020F0502020204030203" pitchFamily="34" charset="0"/>
                </a:rPr>
                <a:t>Technique</a:t>
              </a:r>
              <a:r>
                <a:rPr lang="en-US" sz="4000" dirty="0" smtClean="0">
                  <a:sym typeface="Lato" panose="020F0502020204030203" pitchFamily="34" charset="0"/>
                </a:rPr>
                <a:t>: Using N-gram </a:t>
              </a:r>
              <a:r>
                <a:rPr lang="en-US" sz="4000" dirty="0">
                  <a:sym typeface="Lato" panose="020F0502020204030203" pitchFamily="34" charset="0"/>
                </a:rPr>
                <a:t>and Latent Semantic </a:t>
              </a:r>
              <a:r>
                <a:rPr lang="en-US" sz="4000" dirty="0" smtClean="0">
                  <a:sym typeface="Lato" panose="020F0502020204030203" pitchFamily="34" charset="0"/>
                </a:rPr>
                <a:t>Analysis in Plagiarism detection</a:t>
              </a:r>
            </a:p>
            <a:p>
              <a:pPr algn="l" eaLnBrk="1" hangingPunct="1"/>
              <a:r>
                <a:rPr lang="en-US" sz="4000" b="1" dirty="0">
                  <a:sym typeface="Lato" panose="020F0502020204030203" pitchFamily="34" charset="0"/>
                </a:rPr>
                <a:t>Results</a:t>
              </a:r>
              <a:r>
                <a:rPr lang="en-US" sz="4000" dirty="0">
                  <a:sym typeface="Lato" panose="020F0502020204030203" pitchFamily="34" charset="0"/>
                </a:rPr>
                <a:t>: The results outperformed </a:t>
              </a:r>
              <a:r>
                <a:rPr lang="en-US" sz="4000" dirty="0" smtClean="0">
                  <a:sym typeface="Lato" panose="020F0502020204030203" pitchFamily="34" charset="0"/>
                </a:rPr>
                <a:t>Plagiarism Checker </a:t>
              </a:r>
              <a:r>
                <a:rPr lang="en-US" sz="4000" dirty="0">
                  <a:sym typeface="Lato" panose="020F0502020204030203" pitchFamily="34" charset="0"/>
                </a:rPr>
                <a:t>X with  </a:t>
              </a:r>
              <a:r>
                <a:rPr lang="en-US" sz="4000" dirty="0" err="1">
                  <a:sym typeface="Lato" panose="020F0502020204030203" pitchFamily="34" charset="0"/>
                </a:rPr>
                <a:t>ngram</a:t>
              </a:r>
              <a:r>
                <a:rPr lang="en-US" sz="4000" dirty="0">
                  <a:sym typeface="Lato" panose="020F0502020204030203" pitchFamily="34" charset="0"/>
                </a:rPr>
                <a:t>=2 and </a:t>
              </a:r>
              <a:r>
                <a:rPr lang="en-US" sz="4000" dirty="0" smtClean="0">
                  <a:sym typeface="Lato" panose="020F0502020204030203" pitchFamily="34" charset="0"/>
                </a:rPr>
                <a:t>3 since Natural </a:t>
              </a:r>
              <a:r>
                <a:rPr lang="en-US" sz="4000" dirty="0">
                  <a:sym typeface="Lato" panose="020F0502020204030203" pitchFamily="34" charset="0"/>
                </a:rPr>
                <a:t>Language Processing was applied in </a:t>
              </a:r>
              <a:r>
                <a:rPr lang="en-US" sz="4000" dirty="0" smtClean="0">
                  <a:sym typeface="Lato" panose="020F0502020204030203" pitchFamily="34" charset="0"/>
                </a:rPr>
                <a:t>the proposed approach.</a:t>
              </a:r>
              <a:endParaRPr lang="en-US" sz="4000" dirty="0">
                <a:sym typeface="Lato" panose="020F0502020204030203" pitchFamily="34" charset="0"/>
              </a:endParaRPr>
            </a:p>
          </p:txBody>
        </p:sp>
      </p:grpSp>
      <p:grpSp>
        <p:nvGrpSpPr>
          <p:cNvPr id="20" name="Group 19"/>
          <p:cNvGrpSpPr/>
          <p:nvPr/>
        </p:nvGrpSpPr>
        <p:grpSpPr>
          <a:xfrm>
            <a:off x="933169" y="2753544"/>
            <a:ext cx="22220005" cy="1868528"/>
            <a:chOff x="951723" y="4748013"/>
            <a:chExt cx="22220005" cy="1868528"/>
          </a:xfrm>
        </p:grpSpPr>
        <p:sp>
          <p:nvSpPr>
            <p:cNvPr id="21" name="Rectangle 12"/>
            <p:cNvSpPr>
              <a:spLocks/>
            </p:cNvSpPr>
            <p:nvPr/>
          </p:nvSpPr>
          <p:spPr bwMode="auto">
            <a:xfrm>
              <a:off x="3046984" y="4967047"/>
              <a:ext cx="20124744"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a:sym typeface="Lato" panose="020F0502020204030203" pitchFamily="34" charset="0"/>
                </a:rPr>
                <a:t>Soori</a:t>
              </a:r>
              <a:r>
                <a:rPr lang="en-US" sz="4000" b="1" dirty="0">
                  <a:sym typeface="Lato" panose="020F0502020204030203" pitchFamily="34" charset="0"/>
                </a:rPr>
                <a:t> et al. (</a:t>
              </a:r>
              <a:r>
                <a:rPr lang="en-US" sz="4000" b="1" dirty="0" smtClean="0">
                  <a:sym typeface="Lato" panose="020F0502020204030203" pitchFamily="34" charset="0"/>
                </a:rPr>
                <a:t>2013)</a:t>
              </a:r>
            </a:p>
            <a:p>
              <a:pPr algn="l" eaLnBrk="1" hangingPunct="1"/>
              <a:r>
                <a:rPr lang="en-US" sz="4000" b="1" dirty="0" smtClean="0">
                  <a:sym typeface="Lato" panose="020F0502020204030203" pitchFamily="34" charset="0"/>
                </a:rPr>
                <a:t>Technique</a:t>
              </a:r>
              <a:r>
                <a:rPr lang="en-US" sz="4000" dirty="0" smtClean="0">
                  <a:sym typeface="Lato" panose="020F0502020204030203" pitchFamily="34" charset="0"/>
                </a:rPr>
                <a:t>: Using </a:t>
              </a:r>
              <a:r>
                <a:rPr lang="en-US" sz="4000" dirty="0">
                  <a:sym typeface="Lato" panose="020F0502020204030203" pitchFamily="34" charset="0"/>
                </a:rPr>
                <a:t>Lempel </a:t>
              </a:r>
              <a:r>
                <a:rPr lang="en-US" sz="4000" dirty="0" err="1">
                  <a:sym typeface="Lato" panose="020F0502020204030203" pitchFamily="34" charset="0"/>
                </a:rPr>
                <a:t>Ziv</a:t>
              </a:r>
              <a:r>
                <a:rPr lang="en-US" sz="4000" dirty="0">
                  <a:sym typeface="Lato" panose="020F0502020204030203" pitchFamily="34" charset="0"/>
                </a:rPr>
                <a:t> compression for </a:t>
              </a:r>
              <a:r>
                <a:rPr lang="en-US" sz="4000" dirty="0" smtClean="0">
                  <a:sym typeface="Lato" panose="020F0502020204030203" pitchFamily="34" charset="0"/>
                </a:rPr>
                <a:t>detecting plagiarism.</a:t>
              </a:r>
              <a:endParaRPr lang="en-US" sz="4000" dirty="0">
                <a:sym typeface="Lato" panose="020F0502020204030203" pitchFamily="34" charset="0"/>
              </a:endParaRPr>
            </a:p>
            <a:p>
              <a:pPr algn="l" eaLnBrk="1" hangingPunct="1"/>
              <a:r>
                <a:rPr lang="en-US" sz="4000" b="1" dirty="0">
                  <a:sym typeface="Lato" panose="020F0502020204030203" pitchFamily="34" charset="0"/>
                </a:rPr>
                <a:t>Results</a:t>
              </a:r>
              <a:r>
                <a:rPr lang="en-US" sz="4000" dirty="0">
                  <a:sym typeface="Lato" panose="020F0502020204030203" pitchFamily="34" charset="0"/>
                </a:rPr>
                <a:t>: 71.42%  of  plagiarized  documents are detected. Also  28.85% from the partially plagiarized documents are found with all 100.00% of non-plagiarized documents</a:t>
              </a:r>
              <a:r>
                <a:rPr lang="en-US" sz="4000" dirty="0" smtClean="0">
                  <a:sym typeface="Lato" panose="020F0502020204030203" pitchFamily="34" charset="0"/>
                </a:rPr>
                <a:t>.</a:t>
              </a:r>
              <a:endParaRPr lang="en-US" sz="4000" dirty="0">
                <a:sym typeface="Lato" panose="020F0502020204030203" pitchFamily="34" charset="0"/>
              </a:endParaRPr>
            </a:p>
          </p:txBody>
        </p:sp>
        <p:grpSp>
          <p:nvGrpSpPr>
            <p:cNvPr id="22" name="Grupa 1"/>
            <p:cNvGrpSpPr/>
            <p:nvPr/>
          </p:nvGrpSpPr>
          <p:grpSpPr>
            <a:xfrm>
              <a:off x="951723" y="4748013"/>
              <a:ext cx="1676400" cy="1676400"/>
              <a:chOff x="1422400" y="6489700"/>
              <a:chExt cx="1676400" cy="1676400"/>
            </a:xfrm>
          </p:grpSpPr>
          <p:sp>
            <p:nvSpPr>
              <p:cNvPr id="23"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24"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25"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26" name="Picture 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sp>
        <p:nvSpPr>
          <p:cNvPr id="28" name="Title 1"/>
          <p:cNvSpPr txBox="1">
            <a:spLocks/>
          </p:cNvSpPr>
          <p:nvPr/>
        </p:nvSpPr>
        <p:spPr>
          <a:xfrm>
            <a:off x="2784292" y="141512"/>
            <a:ext cx="20333838" cy="864096"/>
          </a:xfrm>
          <a:prstGeom prst="rect">
            <a:avLst/>
          </a:prstGeom>
        </p:spPr>
        <p:txBody>
          <a:bodyPr vert="horz" lIns="182880" tIns="91440" rIns="182880" bIns="91440" rtlCol="0" anchor="ctr">
            <a:noAutofit/>
          </a:bodyPr>
          <a:lstStyle>
            <a:lvl1pPr algn="l" defTabSz="1828800" rtl="0" eaLnBrk="1" latinLnBrk="0" hangingPunct="1">
              <a:lnSpc>
                <a:spcPct val="90000"/>
              </a:lnSpc>
              <a:spcBef>
                <a:spcPct val="0"/>
              </a:spcBef>
              <a:buNone/>
              <a:defRPr sz="8000" b="0" kern="1200">
                <a:solidFill>
                  <a:schemeClr val="tx1"/>
                </a:solidFill>
                <a:latin typeface="+mj-lt"/>
                <a:ea typeface="+mj-ea"/>
                <a:cs typeface="+mj-cs"/>
              </a:defRPr>
            </a:lvl1pPr>
          </a:lstStyle>
          <a:p>
            <a:pPr fontAlgn="base">
              <a:spcAft>
                <a:spcPct val="0"/>
              </a:spcAft>
            </a:pPr>
            <a:r>
              <a:rPr lang="en-US" sz="7200" b="1"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Document Similarity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spTree>
    <p:extLst>
      <p:ext uri="{BB962C8B-B14F-4D97-AF65-F5344CB8AC3E}">
        <p14:creationId xmlns:p14="http://schemas.microsoft.com/office/powerpoint/2010/main" val="1127739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8952" y="1673424"/>
            <a:ext cx="20333838" cy="864096"/>
          </a:xfrm>
        </p:spPr>
        <p:txBody>
          <a:bodyPr/>
          <a:lstStyle/>
          <a:p>
            <a:pPr fontAlgn="base">
              <a:spcAft>
                <a:spcPct val="0"/>
              </a:spcAft>
            </a:pPr>
            <a:r>
              <a:rPr lang="en-US" sz="72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rPr>
              <a:t>Sentence Similarity</a:t>
            </a:r>
            <a:endParaRPr lang="en-US" sz="7200" b="1" dirty="0">
              <a:solidFill>
                <a:srgbClr val="3C3C3C"/>
              </a:solidFill>
              <a:latin typeface="Aleo" panose="020F0502020204030203" pitchFamily="34" charset="0"/>
              <a:ea typeface="Aleo" panose="020F0502020204030203" pitchFamily="34" charset="0"/>
              <a:cs typeface="Aleo" panose="020F0502020204030203" pitchFamily="34" charset="0"/>
              <a:sym typeface="Gill Sans" charset="0"/>
            </a:endParaRPr>
          </a:p>
        </p:txBody>
      </p:sp>
      <p:sp>
        <p:nvSpPr>
          <p:cNvPr id="3" name="Slide Number Placeholder 2"/>
          <p:cNvSpPr>
            <a:spLocks noGrp="1"/>
          </p:cNvSpPr>
          <p:nvPr>
            <p:ph type="sldNum" sz="quarter" idx="12"/>
          </p:nvPr>
        </p:nvSpPr>
        <p:spPr/>
        <p:txBody>
          <a:bodyPr/>
          <a:lstStyle/>
          <a:p>
            <a:fld id="{8E16E0EE-2A67-4032-A5B0-07DFC509B662}" type="slidenum">
              <a:rPr lang="en-US" smtClean="0">
                <a:solidFill>
                  <a:prstClr val="black"/>
                </a:solidFill>
              </a:rPr>
              <a:pPr/>
              <a:t>9</a:t>
            </a:fld>
            <a:endParaRPr lang="en-US">
              <a:solidFill>
                <a:prstClr val="black"/>
              </a:solidFill>
            </a:endParaRPr>
          </a:p>
        </p:txBody>
      </p:sp>
      <p:grpSp>
        <p:nvGrpSpPr>
          <p:cNvPr id="23" name="Group 22"/>
          <p:cNvGrpSpPr/>
          <p:nvPr/>
        </p:nvGrpSpPr>
        <p:grpSpPr>
          <a:xfrm>
            <a:off x="951723" y="3473624"/>
            <a:ext cx="21969469" cy="1868528"/>
            <a:chOff x="951723" y="4748013"/>
            <a:chExt cx="21969469" cy="1868528"/>
          </a:xfrm>
        </p:grpSpPr>
        <p:sp>
          <p:nvSpPr>
            <p:cNvPr id="4" name="Rectangle 12"/>
            <p:cNvSpPr>
              <a:spLocks/>
            </p:cNvSpPr>
            <p:nvPr/>
          </p:nvSpPr>
          <p:spPr bwMode="auto">
            <a:xfrm>
              <a:off x="3046984" y="4967047"/>
              <a:ext cx="19874208"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b="1" dirty="0" err="1">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Alzahrani</a:t>
              </a:r>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(2016)</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Dictionary-based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translation with maximum similarity, and Machine translation with feature based similarity method</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Machine Translation based term vector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obtained correlation of 0.8657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while  averaged maximum-translation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produce </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a correlation of 0.7206</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p:txBody>
        </p:sp>
        <p:grpSp>
          <p:nvGrpSpPr>
            <p:cNvPr id="5" name="Grupa 1"/>
            <p:cNvGrpSpPr/>
            <p:nvPr/>
          </p:nvGrpSpPr>
          <p:grpSpPr>
            <a:xfrm>
              <a:off x="951723" y="4748013"/>
              <a:ext cx="1676400" cy="1676400"/>
              <a:chOff x="1422400" y="6489700"/>
              <a:chExt cx="1676400" cy="1676400"/>
            </a:xfrm>
          </p:grpSpPr>
          <p:sp>
            <p:nvSpPr>
              <p:cNvPr id="6" name="Oval 2"/>
              <p:cNvSpPr>
                <a:spLocks/>
              </p:cNvSpPr>
              <p:nvPr/>
            </p:nvSpPr>
            <p:spPr bwMode="auto">
              <a:xfrm>
                <a:off x="1422400" y="6489700"/>
                <a:ext cx="1676400" cy="1676400"/>
              </a:xfrm>
              <a:prstGeom prst="ellipse">
                <a:avLst/>
              </a:prstGeom>
              <a:solidFill>
                <a:srgbClr val="E08A29"/>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7" name="Freeform 3"/>
              <p:cNvSpPr>
                <a:spLocks/>
              </p:cNvSpPr>
              <p:nvPr/>
            </p:nvSpPr>
            <p:spPr bwMode="auto">
              <a:xfrm>
                <a:off x="2082800" y="6937375"/>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D6731B"/>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8" name="Oval 9"/>
              <p:cNvSpPr>
                <a:spLocks/>
              </p:cNvSpPr>
              <p:nvPr/>
            </p:nvSpPr>
            <p:spPr bwMode="auto">
              <a:xfrm>
                <a:off x="1676400" y="6743700"/>
                <a:ext cx="1155700" cy="1155700"/>
              </a:xfrm>
              <a:prstGeom prst="ellipse">
                <a:avLst/>
              </a:prstGeom>
              <a:solidFill>
                <a:srgbClr val="E39D4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9"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67437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grpSp>
        <p:nvGrpSpPr>
          <p:cNvPr id="24" name="Group 23"/>
          <p:cNvGrpSpPr/>
          <p:nvPr/>
        </p:nvGrpSpPr>
        <p:grpSpPr>
          <a:xfrm>
            <a:off x="951723" y="7362056"/>
            <a:ext cx="22185493" cy="1865353"/>
            <a:chOff x="951723" y="6856213"/>
            <a:chExt cx="22185493" cy="1865353"/>
          </a:xfrm>
        </p:grpSpPr>
        <p:grpSp>
          <p:nvGrpSpPr>
            <p:cNvPr id="10" name="Grupa 38"/>
            <p:cNvGrpSpPr/>
            <p:nvPr/>
          </p:nvGrpSpPr>
          <p:grpSpPr>
            <a:xfrm>
              <a:off x="951723" y="6856213"/>
              <a:ext cx="1676400" cy="1676400"/>
              <a:chOff x="1422400" y="8597900"/>
              <a:chExt cx="1676400" cy="1676400"/>
            </a:xfrm>
          </p:grpSpPr>
          <p:sp>
            <p:nvSpPr>
              <p:cNvPr id="11" name="Oval 1"/>
              <p:cNvSpPr>
                <a:spLocks/>
              </p:cNvSpPr>
              <p:nvPr/>
            </p:nvSpPr>
            <p:spPr bwMode="auto">
              <a:xfrm>
                <a:off x="1422400" y="8597900"/>
                <a:ext cx="1676400" cy="1676400"/>
              </a:xfrm>
              <a:prstGeom prst="ellipse">
                <a:avLst/>
              </a:prstGeom>
              <a:solidFill>
                <a:srgbClr val="52BEB0"/>
              </a:solidFill>
              <a:ln>
                <a:noFill/>
              </a:ln>
            </p:spPr>
            <p:txBody>
              <a:bodyPr lIns="0" tIns="0" rIns="0" bIns="0"/>
              <a:lstStyle/>
              <a:p>
                <a:endParaRPr lang="en-US"/>
              </a:p>
            </p:txBody>
          </p:sp>
          <p:sp>
            <p:nvSpPr>
              <p:cNvPr id="12" name="Freeform 13"/>
              <p:cNvSpPr>
                <a:spLocks/>
              </p:cNvSpPr>
              <p:nvPr/>
            </p:nvSpPr>
            <p:spPr bwMode="auto">
              <a:xfrm>
                <a:off x="2082800" y="90424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38927F"/>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3" name="Oval 14"/>
              <p:cNvSpPr>
                <a:spLocks/>
              </p:cNvSpPr>
              <p:nvPr/>
            </p:nvSpPr>
            <p:spPr bwMode="auto">
              <a:xfrm>
                <a:off x="1676400" y="8851900"/>
                <a:ext cx="1155700" cy="1155700"/>
              </a:xfrm>
              <a:prstGeom prst="ellipse">
                <a:avLst/>
              </a:prstGeom>
              <a:solidFill>
                <a:srgbClr val="5DCBBA"/>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4"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88519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1" name="Rectangle 12"/>
            <p:cNvSpPr>
              <a:spLocks/>
            </p:cNvSpPr>
            <p:nvPr/>
          </p:nvSpPr>
          <p:spPr bwMode="auto">
            <a:xfrm>
              <a:off x="3046984" y="7072072"/>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Malallah</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r>
                <a:rPr lang="en-US" sz="4000" b="1"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et al. </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(2017)</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Hybrid similarity measure (Semantic similarity measure, Cosine similarity measure and N-gram)</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a:t>
              </a:r>
              <a:r>
                <a:rPr lang="en-US" sz="4000" dirty="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The hybrid technique produces better results with high performance than any of its component methods when used alone.</a:t>
              </a:r>
              <a:endPar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endParaRPr>
            </a:p>
            <a:p>
              <a:pPr algn="l" eaLnBrk="1" hangingPunct="1"/>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a:t>
              </a:r>
            </a:p>
          </p:txBody>
        </p:sp>
      </p:grpSp>
      <p:grpSp>
        <p:nvGrpSpPr>
          <p:cNvPr id="25" name="Group 24"/>
          <p:cNvGrpSpPr/>
          <p:nvPr/>
        </p:nvGrpSpPr>
        <p:grpSpPr>
          <a:xfrm>
            <a:off x="951721" y="10242376"/>
            <a:ext cx="22185495" cy="1865353"/>
            <a:chOff x="951721" y="8964413"/>
            <a:chExt cx="22185495" cy="1865353"/>
          </a:xfrm>
        </p:grpSpPr>
        <p:grpSp>
          <p:nvGrpSpPr>
            <p:cNvPr id="15" name="Grupa 40"/>
            <p:cNvGrpSpPr/>
            <p:nvPr/>
          </p:nvGrpSpPr>
          <p:grpSpPr>
            <a:xfrm>
              <a:off x="951721" y="8964413"/>
              <a:ext cx="1676400" cy="1676400"/>
              <a:chOff x="1422400" y="10706100"/>
              <a:chExt cx="1676400" cy="1676400"/>
            </a:xfrm>
          </p:grpSpPr>
          <p:sp>
            <p:nvSpPr>
              <p:cNvPr id="16" name="Oval 10"/>
              <p:cNvSpPr>
                <a:spLocks/>
              </p:cNvSpPr>
              <p:nvPr/>
            </p:nvSpPr>
            <p:spPr bwMode="auto">
              <a:xfrm>
                <a:off x="1422400" y="10706100"/>
                <a:ext cx="1676400" cy="1676400"/>
              </a:xfrm>
              <a:prstGeom prst="ellipse">
                <a:avLst/>
              </a:prstGeom>
              <a:solidFill>
                <a:srgbClr val="672952"/>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7" name="Freeform 11"/>
              <p:cNvSpPr>
                <a:spLocks/>
              </p:cNvSpPr>
              <p:nvPr/>
            </p:nvSpPr>
            <p:spPr bwMode="auto">
              <a:xfrm>
                <a:off x="2082800" y="11150600"/>
                <a:ext cx="1009650" cy="1192213"/>
              </a:xfrm>
              <a:custGeom>
                <a:avLst/>
                <a:gdLst>
                  <a:gd name="T0" fmla="*/ 0 w 20511"/>
                  <a:gd name="T1" fmla="*/ 17020 h 21600"/>
                  <a:gd name="T2" fmla="*/ 8318 w 20511"/>
                  <a:gd name="T3" fmla="*/ 21600 h 21600"/>
                  <a:gd name="T4" fmla="*/ 20439 w 20511"/>
                  <a:gd name="T5" fmla="*/ 5213 h 21600"/>
                  <a:gd name="T6" fmla="*/ 12208 w 20511"/>
                  <a:gd name="T7" fmla="*/ 0 h 21600"/>
                  <a:gd name="T8" fmla="*/ 0 w 20511"/>
                  <a:gd name="T9" fmla="*/ 17020 h 21600"/>
                  <a:gd name="T10" fmla="*/ 0 w 20511"/>
                  <a:gd name="T11" fmla="*/ 17020 h 21600"/>
                </a:gdLst>
                <a:ahLst/>
                <a:cxnLst>
                  <a:cxn ang="0">
                    <a:pos x="T0" y="T1"/>
                  </a:cxn>
                  <a:cxn ang="0">
                    <a:pos x="T2" y="T3"/>
                  </a:cxn>
                  <a:cxn ang="0">
                    <a:pos x="T4" y="T5"/>
                  </a:cxn>
                  <a:cxn ang="0">
                    <a:pos x="T6" y="T7"/>
                  </a:cxn>
                  <a:cxn ang="0">
                    <a:pos x="T8" y="T9"/>
                  </a:cxn>
                  <a:cxn ang="0">
                    <a:pos x="T10" y="T11"/>
                  </a:cxn>
                </a:cxnLst>
                <a:rect l="0" t="0" r="r" b="b"/>
                <a:pathLst>
                  <a:path w="20511" h="21600">
                    <a:moveTo>
                      <a:pt x="0" y="17020"/>
                    </a:moveTo>
                    <a:lnTo>
                      <a:pt x="8318" y="21600"/>
                    </a:lnTo>
                    <a:cubicBezTo>
                      <a:pt x="8318" y="21600"/>
                      <a:pt x="21600" y="18553"/>
                      <a:pt x="20439" y="5213"/>
                    </a:cubicBezTo>
                    <a:lnTo>
                      <a:pt x="12208" y="0"/>
                    </a:lnTo>
                    <a:lnTo>
                      <a:pt x="0" y="17020"/>
                    </a:lnTo>
                    <a:close/>
                    <a:moveTo>
                      <a:pt x="0" y="17020"/>
                    </a:moveTo>
                  </a:path>
                </a:pathLst>
              </a:custGeom>
              <a:solidFill>
                <a:srgbClr val="542444"/>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sp>
            <p:nvSpPr>
              <p:cNvPr id="18" name="Oval 12"/>
              <p:cNvSpPr>
                <a:spLocks/>
              </p:cNvSpPr>
              <p:nvPr/>
            </p:nvSpPr>
            <p:spPr bwMode="auto">
              <a:xfrm>
                <a:off x="1676400" y="10960100"/>
                <a:ext cx="1155700" cy="1155700"/>
              </a:xfrm>
              <a:prstGeom prst="ellipse">
                <a:avLst/>
              </a:prstGeom>
              <a:solidFill>
                <a:srgbClr val="782F63"/>
              </a:solidFill>
              <a:ln>
                <a:noFill/>
              </a:ln>
              <a:extLst>
                <a:ext uri="{91240B29-F687-4F45-9708-019B960494DF}">
                  <a14:hiddenLine xmlns:a14="http://schemas.microsoft.com/office/drawing/2010/main" w="3175" cap="flat">
                    <a:solidFill>
                      <a:schemeClr val="tx1"/>
                    </a:solidFill>
                    <a:miter lim="800000"/>
                    <a:headEnd type="none" w="med" len="med"/>
                    <a:tailEnd type="none" w="med" len="med"/>
                  </a14:hiddenLine>
                </a:ext>
              </a:extLst>
            </p:spPr>
            <p:txBody>
              <a:bodyPr lIns="0" tIns="0" rIns="0" bIns="0"/>
              <a:lstStyle/>
              <a:p>
                <a:endParaRPr lang="en-US"/>
              </a:p>
            </p:txBody>
          </p:sp>
          <p:pic>
            <p:nvPicPr>
              <p:cNvPr id="19"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0960100"/>
                <a:ext cx="1155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22" name="Rectangle 12"/>
            <p:cNvSpPr>
              <a:spLocks/>
            </p:cNvSpPr>
            <p:nvPr/>
          </p:nvSpPr>
          <p:spPr bwMode="auto">
            <a:xfrm>
              <a:off x="3046984" y="9180272"/>
              <a:ext cx="20090232" cy="164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algn="l" eaLnBrk="1" hangingPunct="1"/>
              <a:r>
                <a:rPr lang="en-US" sz="4000" b="1" dirty="0" err="1"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Nagoudi</a:t>
              </a:r>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et al. (2017)</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Technique</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 word embedding with weighting aligned words.</a:t>
              </a:r>
            </a:p>
            <a:p>
              <a:pPr algn="l" eaLnBrk="1" hangingPunct="1"/>
              <a:r>
                <a:rPr lang="en-US" sz="4000" b="1"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Results: </a:t>
              </a:r>
              <a:r>
                <a:rPr lang="en-US" sz="4000" dirty="0" smtClean="0">
                  <a:solidFill>
                    <a:srgbClr val="3C3C3C"/>
                  </a:solidFill>
                  <a:latin typeface="Aleo" panose="020F0502020204030203" pitchFamily="34" charset="0"/>
                  <a:ea typeface="Aleo" panose="020F0502020204030203" pitchFamily="34" charset="0"/>
                  <a:cs typeface="Aleo" panose="020F0502020204030203" pitchFamily="34" charset="0"/>
                  <a:sym typeface="Lato" panose="020F0502020204030203" pitchFamily="34" charset="0"/>
                </a:rPr>
                <a:t>The no weighting method obtained a correlation rate of 72.33% while IDF-weighting and POS tagging provide a correlation of  78.2%  and 79.69% respectively. </a:t>
              </a:r>
            </a:p>
          </p:txBody>
        </p:sp>
      </p:grpSp>
    </p:spTree>
    <p:extLst>
      <p:ext uri="{BB962C8B-B14F-4D97-AF65-F5344CB8AC3E}">
        <p14:creationId xmlns:p14="http://schemas.microsoft.com/office/powerpoint/2010/main" val="414296363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665</TotalTime>
  <Pages>0</Pages>
  <Words>1381</Words>
  <Characters>0</Characters>
  <Application>Microsoft Office PowerPoint</Application>
  <PresentationFormat>Custom</PresentationFormat>
  <Lines>0</Lines>
  <Paragraphs>120</Paragraphs>
  <Slides>15</Slides>
  <Notes>1</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1_Office Theme</vt:lpstr>
      <vt:lpstr>Office Theme</vt:lpstr>
      <vt:lpstr>PowerPoint Presentation</vt:lpstr>
      <vt:lpstr>Agenda</vt:lpstr>
      <vt:lpstr>Agenda</vt:lpstr>
      <vt:lpstr>Research Methodology</vt:lpstr>
      <vt:lpstr>What is Semantic Similarity? </vt:lpstr>
      <vt:lpstr> </vt:lpstr>
      <vt:lpstr>Document Similarity</vt:lpstr>
      <vt:lpstr>PowerPoint Presentation</vt:lpstr>
      <vt:lpstr>Sentence Similarity</vt:lpstr>
      <vt:lpstr>Word Similarity</vt:lpstr>
      <vt:lpstr>Summary</vt:lpstr>
      <vt:lpstr>References</vt:lpstr>
      <vt:lpstr>References</vt:lpstr>
      <vt:lpstr>PowerPoint Presentation</vt:lpstr>
      <vt:lpstr>Sentence Similarity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conference@thesai.org</dc:creator>
  <cp:lastModifiedBy>Marwah</cp:lastModifiedBy>
  <cp:revision>126</cp:revision>
  <dcterms:modified xsi:type="dcterms:W3CDTF">2018-11-24T15:40:00Z</dcterms:modified>
</cp:coreProperties>
</file>